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Calibri (MS) Bold" charset="1" panose="020F0702030404030204"/>
      <p:regular r:id="rId31"/>
    </p:embeddedFont>
    <p:embeddedFont>
      <p:font typeface="Calibri (MS)" charset="1" panose="020F0502020204030204"/>
      <p:regular r:id="rId32"/>
    </p:embeddedFont>
    <p:embeddedFont>
      <p:font typeface="Sniglet" charset="1" panose="04070505030100020000"/>
      <p:regular r:id="rId33"/>
    </p:embeddedFont>
    <p:embeddedFont>
      <p:font typeface="Neue Machina Ultra-Bold" charset="1" panose="00000900000000000000"/>
      <p:regular r:id="rId34"/>
    </p:embeddedFont>
    <p:embeddedFont>
      <p:font typeface="DM Sans" charset="1" panose="00000000000000000000"/>
      <p:regular r:id="rId35"/>
    </p:embeddedFont>
    <p:embeddedFont>
      <p:font typeface="Lato" charset="1" panose="020F0502020204030203"/>
      <p:regular r:id="rId36"/>
    </p:embeddedFont>
    <p:embeddedFont>
      <p:font typeface="Oswald Bold" charset="1" panose="00000800000000000000"/>
      <p:regular r:id="rId37"/>
    </p:embeddedFont>
    <p:embeddedFont>
      <p:font typeface="DM Sans Bold" charset="1" panose="00000000000000000000"/>
      <p:regular r:id="rId38"/>
    </p:embeddedFont>
    <p:embeddedFont>
      <p:font typeface="Agrandir Wide Bold" charset="1" panose="00000805000000000000"/>
      <p:regular r:id="rId39"/>
    </p:embeddedFont>
    <p:embeddedFont>
      <p:font typeface="Telegraf" charset="1" panose="00000500000000000000"/>
      <p:regular r:id="rId40"/>
    </p:embeddedFont>
    <p:embeddedFont>
      <p:font typeface="Kollektif Bold" charset="1" panose="020B0604020101010102"/>
      <p:regular r:id="rId41"/>
    </p:embeddedFont>
    <p:embeddedFont>
      <p:font typeface="Inter Bold" charset="1" panose="020B0802030000000004"/>
      <p:regular r:id="rId42"/>
    </p:embeddedFont>
    <p:embeddedFont>
      <p:font typeface="Inter" charset="1" panose="020B0502030000000004"/>
      <p:regular r:id="rId43"/>
    </p:embeddedFont>
    <p:embeddedFont>
      <p:font typeface="DM Sans Italics" charset="1" panose="00000000000000000000"/>
      <p:regular r:id="rId44"/>
    </p:embeddedFont>
    <p:embeddedFont>
      <p:font typeface="Neue Machina" charset="1" panose="00000500000000000000"/>
      <p:regular r:id="rId45"/>
    </p:embeddedFont>
    <p:embeddedFont>
      <p:font typeface="Carelia" charset="1" panose="00000500000000000000"/>
      <p:regular r:id="rId46"/>
    </p:embeddedFont>
    <p:embeddedFont>
      <p:font typeface="Dosis Bold" charset="1" panose="02010803020202060003"/>
      <p:regular r:id="rId47"/>
    </p:embeddedFont>
    <p:embeddedFont>
      <p:font typeface="Cranberry" charset="1" panose="00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png" Type="http://schemas.openxmlformats.org/officeDocument/2006/relationships/image"/><Relationship Id="rId15" Target="../media/image55.jpeg" Type="http://schemas.openxmlformats.org/officeDocument/2006/relationships/image"/><Relationship Id="rId16" Target="../media/image56.png" Type="http://schemas.openxmlformats.org/officeDocument/2006/relationships/image"/><Relationship Id="rId17" Target="../media/image12.jpe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 Id="rId4" Target="../media/image12.jpe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 Id="rId7" Target="../media/image1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8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svg" Type="http://schemas.openxmlformats.org/officeDocument/2006/relationships/image"/><Relationship Id="rId11" Target="../media/image92.png" Type="http://schemas.openxmlformats.org/officeDocument/2006/relationships/image"/><Relationship Id="rId12" Target="../media/image93.svg" Type="http://schemas.openxmlformats.org/officeDocument/2006/relationships/image"/><Relationship Id="rId13" Target="../media/image94.png" Type="http://schemas.openxmlformats.org/officeDocument/2006/relationships/image"/><Relationship Id="rId14" Target="../media/image95.svg" Type="http://schemas.openxmlformats.org/officeDocument/2006/relationships/image"/><Relationship Id="rId15" Target="../media/image96.png" Type="http://schemas.openxmlformats.org/officeDocument/2006/relationships/image"/><Relationship Id="rId16" Target="../media/image97.svg" Type="http://schemas.openxmlformats.org/officeDocument/2006/relationships/image"/><Relationship Id="rId2" Target="../media/image83.jpeg" Type="http://schemas.openxmlformats.org/officeDocument/2006/relationships/imag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88.png" Type="http://schemas.openxmlformats.org/officeDocument/2006/relationships/image"/><Relationship Id="rId8" Target="../media/image89.svg" Type="http://schemas.openxmlformats.org/officeDocument/2006/relationships/image"/><Relationship Id="rId9" Target="../media/image9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5284" y="460604"/>
            <a:ext cx="14737432" cy="1164767"/>
          </a:xfrm>
          <a:prstGeom prst="rect">
            <a:avLst/>
          </a:prstGeom>
        </p:spPr>
        <p:txBody>
          <a:bodyPr anchor="t" rtlCol="false" tIns="0" lIns="0" bIns="0" rIns="0">
            <a:spAutoFit/>
          </a:bodyPr>
          <a:lstStyle/>
          <a:p>
            <a:pPr algn="ctr">
              <a:lnSpc>
                <a:spcPts val="7307"/>
              </a:lnSpc>
            </a:pPr>
            <a:r>
              <a:rPr lang="en-US" sz="7857">
                <a:solidFill>
                  <a:srgbClr val="1E1513"/>
                </a:solidFill>
                <a:latin typeface="Calibri (MS) Bold"/>
                <a:ea typeface="Calibri (MS) Bold"/>
                <a:cs typeface="Calibri (MS) Bold"/>
                <a:sym typeface="Calibri (MS) Bold"/>
              </a:rPr>
              <a:t>IMAGE COMPRESSION USING DCT</a:t>
            </a:r>
          </a:p>
        </p:txBody>
      </p:sp>
      <p:pic>
        <p:nvPicPr>
          <p:cNvPr name="Picture 3" id="3"/>
          <p:cNvPicPr>
            <a:picLocks noChangeAspect="true"/>
          </p:cNvPicPr>
          <p:nvPr/>
        </p:nvPicPr>
        <p:blipFill>
          <a:blip r:embed="rId2"/>
          <a:srcRect l="0" t="0" r="0" b="0"/>
          <a:stretch>
            <a:fillRect/>
          </a:stretch>
        </p:blipFill>
        <p:spPr>
          <a:xfrm flipH="false" flipV="false" rot="0">
            <a:off x="8046796" y="6890964"/>
            <a:ext cx="2103624" cy="2103624"/>
          </a:xfrm>
          <a:prstGeom prst="rect">
            <a:avLst/>
          </a:prstGeom>
        </p:spPr>
      </p:pic>
      <p:sp>
        <p:nvSpPr>
          <p:cNvPr name="TextBox 4" id="4"/>
          <p:cNvSpPr txBox="true"/>
          <p:nvPr/>
        </p:nvSpPr>
        <p:spPr>
          <a:xfrm rot="0">
            <a:off x="1893381" y="8933880"/>
            <a:ext cx="14501238" cy="781092"/>
          </a:xfrm>
          <a:prstGeom prst="rect">
            <a:avLst/>
          </a:prstGeom>
        </p:spPr>
        <p:txBody>
          <a:bodyPr anchor="t" rtlCol="false" tIns="0" lIns="0" bIns="0" rIns="0">
            <a:spAutoFit/>
          </a:bodyPr>
          <a:lstStyle/>
          <a:p>
            <a:pPr algn="r">
              <a:lnSpc>
                <a:spcPts val="5772"/>
              </a:lnSpc>
              <a:spcBef>
                <a:spcPct val="0"/>
              </a:spcBef>
            </a:pPr>
            <a:r>
              <a:rPr lang="en-US" sz="4123">
                <a:solidFill>
                  <a:srgbClr val="000000"/>
                </a:solidFill>
                <a:latin typeface="Calibri (MS) Bold"/>
                <a:ea typeface="Calibri (MS) Bold"/>
                <a:cs typeface="Calibri (MS) Bold"/>
                <a:sym typeface="Calibri (MS) Bold"/>
              </a:rPr>
              <a:t>Department of Electronics and Communication Engineering</a:t>
            </a:r>
          </a:p>
        </p:txBody>
      </p:sp>
      <p:sp>
        <p:nvSpPr>
          <p:cNvPr name="TextBox 5" id="5"/>
          <p:cNvSpPr txBox="true"/>
          <p:nvPr/>
        </p:nvSpPr>
        <p:spPr>
          <a:xfrm rot="0">
            <a:off x="6199246" y="5605162"/>
            <a:ext cx="6159943" cy="613536"/>
          </a:xfrm>
          <a:prstGeom prst="rect">
            <a:avLst/>
          </a:prstGeom>
        </p:spPr>
        <p:txBody>
          <a:bodyPr anchor="t" rtlCol="false" tIns="0" lIns="0" bIns="0" rIns="0">
            <a:spAutoFit/>
          </a:bodyPr>
          <a:lstStyle/>
          <a:p>
            <a:pPr algn="ctr">
              <a:lnSpc>
                <a:spcPts val="4508"/>
              </a:lnSpc>
              <a:spcBef>
                <a:spcPct val="0"/>
              </a:spcBef>
            </a:pPr>
            <a:r>
              <a:rPr lang="en-US" sz="3220">
                <a:solidFill>
                  <a:srgbClr val="000000"/>
                </a:solidFill>
                <a:latin typeface="Calibri (MS)"/>
                <a:ea typeface="Calibri (MS)"/>
                <a:cs typeface="Calibri (MS)"/>
                <a:sym typeface="Calibri (MS)"/>
              </a:rPr>
              <a:t> Rohit Kumar</a:t>
            </a:r>
          </a:p>
        </p:txBody>
      </p:sp>
      <p:sp>
        <p:nvSpPr>
          <p:cNvPr name="TextBox 6" id="6"/>
          <p:cNvSpPr txBox="true"/>
          <p:nvPr/>
        </p:nvSpPr>
        <p:spPr>
          <a:xfrm rot="0">
            <a:off x="5838027" y="4989899"/>
            <a:ext cx="6521161" cy="2952877"/>
          </a:xfrm>
          <a:prstGeom prst="rect">
            <a:avLst/>
          </a:prstGeom>
        </p:spPr>
        <p:txBody>
          <a:bodyPr anchor="t" rtlCol="false" tIns="0" lIns="0" bIns="0" rIns="0">
            <a:spAutoFit/>
          </a:bodyPr>
          <a:lstStyle/>
          <a:p>
            <a:pPr algn="ctr">
              <a:lnSpc>
                <a:spcPts val="5767"/>
              </a:lnSpc>
            </a:pPr>
            <a:r>
              <a:rPr lang="en-US" sz="4119">
                <a:solidFill>
                  <a:srgbClr val="FF3131"/>
                </a:solidFill>
                <a:latin typeface="Calibri (MS)"/>
                <a:ea typeface="Calibri (MS)"/>
                <a:cs typeface="Calibri (MS)"/>
                <a:sym typeface="Calibri (MS)"/>
              </a:rPr>
              <a:t>Under the Guidance of</a:t>
            </a:r>
          </a:p>
          <a:p>
            <a:pPr algn="ctr">
              <a:lnSpc>
                <a:spcPts val="5767"/>
              </a:lnSpc>
            </a:pPr>
          </a:p>
          <a:p>
            <a:pPr algn="ctr">
              <a:lnSpc>
                <a:spcPts val="5767"/>
              </a:lnSpc>
            </a:pPr>
          </a:p>
          <a:p>
            <a:pPr algn="ctr">
              <a:lnSpc>
                <a:spcPts val="5767"/>
              </a:lnSpc>
              <a:spcBef>
                <a:spcPct val="0"/>
              </a:spcBef>
            </a:pPr>
          </a:p>
        </p:txBody>
      </p:sp>
      <p:sp>
        <p:nvSpPr>
          <p:cNvPr name="TextBox 7" id="7"/>
          <p:cNvSpPr txBox="true"/>
          <p:nvPr/>
        </p:nvSpPr>
        <p:spPr>
          <a:xfrm rot="0">
            <a:off x="5291304" y="9505889"/>
            <a:ext cx="7292340" cy="781111"/>
          </a:xfrm>
          <a:prstGeom prst="rect">
            <a:avLst/>
          </a:prstGeom>
        </p:spPr>
        <p:txBody>
          <a:bodyPr anchor="t" rtlCol="false" tIns="0" lIns="0" bIns="0" rIns="0">
            <a:spAutoFit/>
          </a:bodyPr>
          <a:lstStyle/>
          <a:p>
            <a:pPr algn="r">
              <a:lnSpc>
                <a:spcPts val="5771"/>
              </a:lnSpc>
              <a:spcBef>
                <a:spcPct val="0"/>
              </a:spcBef>
            </a:pPr>
            <a:r>
              <a:rPr lang="en-US" sz="4122">
                <a:solidFill>
                  <a:srgbClr val="000000"/>
                </a:solidFill>
                <a:latin typeface="Calibri (MS) Bold"/>
                <a:ea typeface="Calibri (MS) Bold"/>
                <a:cs typeface="Calibri (MS) Bold"/>
                <a:sym typeface="Calibri (MS) Bold"/>
              </a:rPr>
              <a:t>Bhagalpur College of Engineering </a:t>
            </a:r>
          </a:p>
        </p:txBody>
      </p:sp>
      <p:sp>
        <p:nvSpPr>
          <p:cNvPr name="TextBox 8" id="8"/>
          <p:cNvSpPr txBox="true"/>
          <p:nvPr/>
        </p:nvSpPr>
        <p:spPr>
          <a:xfrm rot="0">
            <a:off x="3655622" y="6178620"/>
            <a:ext cx="11494670" cy="613536"/>
          </a:xfrm>
          <a:prstGeom prst="rect">
            <a:avLst/>
          </a:prstGeom>
        </p:spPr>
        <p:txBody>
          <a:bodyPr anchor="t" rtlCol="false" tIns="0" lIns="0" bIns="0" rIns="0">
            <a:spAutoFit/>
          </a:bodyPr>
          <a:lstStyle/>
          <a:p>
            <a:pPr algn="ctr">
              <a:lnSpc>
                <a:spcPts val="4508"/>
              </a:lnSpc>
              <a:spcBef>
                <a:spcPct val="0"/>
              </a:spcBef>
            </a:pPr>
            <a:r>
              <a:rPr lang="en-US" sz="3220">
                <a:solidFill>
                  <a:srgbClr val="1E1513"/>
                </a:solidFill>
                <a:latin typeface="Calibri (MS)"/>
                <a:ea typeface="Calibri (MS)"/>
                <a:cs typeface="Calibri (MS)"/>
                <a:sym typeface="Calibri (MS)"/>
              </a:rPr>
              <a:t>Assistant Professor</a:t>
            </a:r>
          </a:p>
        </p:txBody>
      </p:sp>
      <p:sp>
        <p:nvSpPr>
          <p:cNvPr name="TextBox 9" id="9"/>
          <p:cNvSpPr txBox="true"/>
          <p:nvPr/>
        </p:nvSpPr>
        <p:spPr>
          <a:xfrm rot="0">
            <a:off x="7748096" y="1672374"/>
            <a:ext cx="2791718" cy="781250"/>
          </a:xfrm>
          <a:prstGeom prst="rect">
            <a:avLst/>
          </a:prstGeom>
        </p:spPr>
        <p:txBody>
          <a:bodyPr anchor="t" rtlCol="false" tIns="0" lIns="0" bIns="0" rIns="0">
            <a:spAutoFit/>
          </a:bodyPr>
          <a:lstStyle/>
          <a:p>
            <a:pPr algn="ctr">
              <a:lnSpc>
                <a:spcPts val="5763"/>
              </a:lnSpc>
              <a:spcBef>
                <a:spcPct val="0"/>
              </a:spcBef>
            </a:pPr>
            <a:r>
              <a:rPr lang="en-US" sz="4117">
                <a:solidFill>
                  <a:srgbClr val="FF3131"/>
                </a:solidFill>
                <a:latin typeface="Calibri (MS)"/>
                <a:ea typeface="Calibri (MS)"/>
                <a:cs typeface="Calibri (MS)"/>
                <a:sym typeface="Calibri (MS)"/>
              </a:rPr>
              <a:t>Presented by</a:t>
            </a:r>
          </a:p>
        </p:txBody>
      </p:sp>
      <p:sp>
        <p:nvSpPr>
          <p:cNvPr name="TextBox 10" id="10"/>
          <p:cNvSpPr txBox="true"/>
          <p:nvPr/>
        </p:nvSpPr>
        <p:spPr>
          <a:xfrm rot="0">
            <a:off x="3935640" y="2412349"/>
            <a:ext cx="10888032" cy="2328109"/>
          </a:xfrm>
          <a:prstGeom prst="rect">
            <a:avLst/>
          </a:prstGeom>
        </p:spPr>
        <p:txBody>
          <a:bodyPr anchor="t" rtlCol="false" tIns="0" lIns="0" bIns="0" rIns="0">
            <a:spAutoFit/>
          </a:bodyPr>
          <a:lstStyle/>
          <a:p>
            <a:pPr algn="ctr">
              <a:lnSpc>
                <a:spcPts val="4504"/>
              </a:lnSpc>
            </a:pPr>
            <a:r>
              <a:rPr lang="en-US" sz="3217">
                <a:solidFill>
                  <a:srgbClr val="000000"/>
                </a:solidFill>
                <a:latin typeface="Calibri (MS)"/>
                <a:ea typeface="Calibri (MS)"/>
                <a:cs typeface="Calibri (MS)"/>
                <a:sym typeface="Calibri (MS)"/>
              </a:rPr>
              <a:t>Tushar Raj (20104108019)</a:t>
            </a:r>
          </a:p>
          <a:p>
            <a:pPr algn="ctr">
              <a:lnSpc>
                <a:spcPts val="4504"/>
              </a:lnSpc>
            </a:pPr>
            <a:r>
              <a:rPr lang="en-US" sz="3217">
                <a:solidFill>
                  <a:srgbClr val="000000"/>
                </a:solidFill>
                <a:latin typeface="Calibri (MS)"/>
                <a:ea typeface="Calibri (MS)"/>
                <a:cs typeface="Calibri (MS)"/>
                <a:sym typeface="Calibri (MS)"/>
              </a:rPr>
              <a:t> Anchal Rani (20104108013) </a:t>
            </a:r>
          </a:p>
          <a:p>
            <a:pPr algn="ctr">
              <a:lnSpc>
                <a:spcPts val="4504"/>
              </a:lnSpc>
            </a:pPr>
            <a:r>
              <a:rPr lang="en-US" sz="3217">
                <a:solidFill>
                  <a:srgbClr val="000000"/>
                </a:solidFill>
                <a:latin typeface="Calibri (MS)"/>
                <a:ea typeface="Calibri (MS)"/>
                <a:cs typeface="Calibri (MS)"/>
                <a:sym typeface="Calibri (MS)"/>
              </a:rPr>
              <a:t>Anuj Kumar (20104108056) </a:t>
            </a:r>
          </a:p>
          <a:p>
            <a:pPr algn="ctr">
              <a:lnSpc>
                <a:spcPts val="4504"/>
              </a:lnSpc>
            </a:pPr>
            <a:r>
              <a:rPr lang="en-US" sz="3217">
                <a:solidFill>
                  <a:srgbClr val="000000"/>
                </a:solidFill>
                <a:latin typeface="Calibri (MS)"/>
                <a:ea typeface="Calibri (MS)"/>
                <a:cs typeface="Calibri (MS)"/>
                <a:sym typeface="Calibri (MS)"/>
              </a:rPr>
              <a:t>       </a:t>
            </a:r>
            <a:r>
              <a:rPr lang="en-US" sz="3217">
                <a:solidFill>
                  <a:srgbClr val="000000"/>
                </a:solidFill>
                <a:latin typeface="Calibri (MS)"/>
                <a:ea typeface="Calibri (MS)"/>
                <a:cs typeface="Calibri (MS)"/>
                <a:sym typeface="Calibri (MS)"/>
              </a:rPr>
              <a:t>Nadeem Kausar (21104108907)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82157" y="4368386"/>
            <a:ext cx="4829051" cy="2073871"/>
          </a:xfrm>
          <a:custGeom>
            <a:avLst/>
            <a:gdLst/>
            <a:ahLst/>
            <a:cxnLst/>
            <a:rect r="r" b="b" t="t" l="l"/>
            <a:pathLst>
              <a:path h="2073871" w="4829051">
                <a:moveTo>
                  <a:pt x="0" y="0"/>
                </a:moveTo>
                <a:lnTo>
                  <a:pt x="4829051" y="0"/>
                </a:lnTo>
                <a:lnTo>
                  <a:pt x="4829051" y="2073871"/>
                </a:lnTo>
                <a:lnTo>
                  <a:pt x="0" y="2073871"/>
                </a:lnTo>
                <a:lnTo>
                  <a:pt x="0" y="0"/>
                </a:lnTo>
                <a:close/>
              </a:path>
            </a:pathLst>
          </a:custGeom>
          <a:blipFill>
            <a:blip r:embed="rId2"/>
            <a:stretch>
              <a:fillRect l="0" t="0" r="0" b="0"/>
            </a:stretch>
          </a:blipFill>
        </p:spPr>
      </p:sp>
      <p:sp>
        <p:nvSpPr>
          <p:cNvPr name="Freeform 3" id="3"/>
          <p:cNvSpPr/>
          <p:nvPr/>
        </p:nvSpPr>
        <p:spPr>
          <a:xfrm flipH="false" flipV="false" rot="0">
            <a:off x="11565345" y="7031620"/>
            <a:ext cx="4367932" cy="2421908"/>
          </a:xfrm>
          <a:custGeom>
            <a:avLst/>
            <a:gdLst/>
            <a:ahLst/>
            <a:cxnLst/>
            <a:rect r="r" b="b" t="t" l="l"/>
            <a:pathLst>
              <a:path h="2421908" w="4367932">
                <a:moveTo>
                  <a:pt x="0" y="0"/>
                </a:moveTo>
                <a:lnTo>
                  <a:pt x="4367931" y="0"/>
                </a:lnTo>
                <a:lnTo>
                  <a:pt x="4367931" y="2421908"/>
                </a:lnTo>
                <a:lnTo>
                  <a:pt x="0" y="2421908"/>
                </a:lnTo>
                <a:lnTo>
                  <a:pt x="0" y="0"/>
                </a:lnTo>
                <a:close/>
              </a:path>
            </a:pathLst>
          </a:custGeom>
          <a:blipFill>
            <a:blip r:embed="rId3"/>
            <a:stretch>
              <a:fillRect l="0" t="0" r="0" b="0"/>
            </a:stretch>
          </a:blipFill>
        </p:spPr>
      </p:sp>
      <p:sp>
        <p:nvSpPr>
          <p:cNvPr name="TextBox 4" id="4"/>
          <p:cNvSpPr txBox="true"/>
          <p:nvPr/>
        </p:nvSpPr>
        <p:spPr>
          <a:xfrm rot="0">
            <a:off x="0" y="1897080"/>
            <a:ext cx="18288000" cy="8393528"/>
          </a:xfrm>
          <a:prstGeom prst="rect">
            <a:avLst/>
          </a:prstGeom>
        </p:spPr>
        <p:txBody>
          <a:bodyPr anchor="t" rtlCol="false" tIns="0" lIns="0" bIns="0" rIns="0">
            <a:spAutoFit/>
          </a:bodyPr>
          <a:lstStyle/>
          <a:p>
            <a:pPr algn="l" marL="792597" indent="-396298" lvl="1">
              <a:lnSpc>
                <a:spcPts val="5139"/>
              </a:lnSpc>
              <a:buFont typeface="Arial"/>
              <a:buChar char="•"/>
            </a:pPr>
            <a:r>
              <a:rPr lang="en-US" sz="3671">
                <a:solidFill>
                  <a:srgbClr val="1E1513"/>
                </a:solidFill>
                <a:latin typeface="DM Sans Bold"/>
                <a:ea typeface="DM Sans Bold"/>
                <a:cs typeface="DM Sans Bold"/>
                <a:sym typeface="DM Sans Bold"/>
              </a:rPr>
              <a:t>Digital Photography:</a:t>
            </a:r>
            <a:r>
              <a:rPr lang="en-US" sz="3671">
                <a:solidFill>
                  <a:srgbClr val="1E1513"/>
                </a:solidFill>
                <a:latin typeface="DM Sans"/>
                <a:ea typeface="DM Sans"/>
                <a:cs typeface="DM Sans"/>
                <a:sym typeface="DM Sans"/>
              </a:rPr>
              <a:t> Reduces storage space for high-resolution images on devices.    </a:t>
            </a:r>
          </a:p>
          <a:p>
            <a:pPr algn="l">
              <a:lnSpc>
                <a:spcPts val="5139"/>
              </a:lnSpc>
            </a:pPr>
          </a:p>
          <a:p>
            <a:pPr algn="l" marL="792597" indent="-396298" lvl="1">
              <a:lnSpc>
                <a:spcPts val="5139"/>
              </a:lnSpc>
              <a:buFont typeface="Arial"/>
              <a:buChar char="•"/>
            </a:pPr>
            <a:r>
              <a:rPr lang="en-US" sz="3671">
                <a:solidFill>
                  <a:srgbClr val="1E1513"/>
                </a:solidFill>
                <a:latin typeface="DM Sans Bold"/>
                <a:ea typeface="DM Sans Bold"/>
                <a:cs typeface="DM Sans Bold"/>
                <a:sym typeface="DM Sans Bold"/>
              </a:rPr>
              <a:t>Video Conferencing</a:t>
            </a:r>
            <a:r>
              <a:rPr lang="en-US" sz="3671">
                <a:solidFill>
                  <a:srgbClr val="1E1513"/>
                </a:solidFill>
                <a:latin typeface="DM Sans"/>
                <a:ea typeface="DM Sans"/>
                <a:cs typeface="DM Sans"/>
                <a:sym typeface="DM Sans"/>
              </a:rPr>
              <a:t>: Minimizes bandwidth requirements </a:t>
            </a:r>
          </a:p>
          <a:p>
            <a:pPr algn="l">
              <a:lnSpc>
                <a:spcPts val="5139"/>
              </a:lnSpc>
            </a:pPr>
            <a:r>
              <a:rPr lang="en-US" sz="3671">
                <a:solidFill>
                  <a:srgbClr val="1E1513"/>
                </a:solidFill>
                <a:latin typeface="DM Sans"/>
                <a:ea typeface="DM Sans"/>
                <a:cs typeface="DM Sans"/>
                <a:sym typeface="DM Sans"/>
              </a:rPr>
              <a:t>       for smooth streaming</a:t>
            </a:r>
          </a:p>
          <a:p>
            <a:pPr algn="l">
              <a:lnSpc>
                <a:spcPts val="5139"/>
              </a:lnSpc>
            </a:pPr>
          </a:p>
          <a:p>
            <a:pPr algn="l">
              <a:lnSpc>
                <a:spcPts val="5139"/>
              </a:lnSpc>
            </a:pPr>
          </a:p>
          <a:p>
            <a:pPr algn="l" marL="792597" indent="-396298" lvl="1">
              <a:lnSpc>
                <a:spcPts val="5139"/>
              </a:lnSpc>
              <a:buFont typeface="Arial"/>
              <a:buChar char="•"/>
            </a:pPr>
            <a:r>
              <a:rPr lang="en-US" sz="3671">
                <a:solidFill>
                  <a:srgbClr val="1E1513"/>
                </a:solidFill>
                <a:latin typeface="DM Sans Bold"/>
                <a:ea typeface="DM Sans Bold"/>
                <a:cs typeface="DM Sans Bold"/>
                <a:sym typeface="DM Sans Bold"/>
              </a:rPr>
              <a:t>Medical Imaging:</a:t>
            </a:r>
            <a:r>
              <a:rPr lang="en-US" sz="3671">
                <a:solidFill>
                  <a:srgbClr val="1E1513"/>
                </a:solidFill>
                <a:latin typeface="DM Sans"/>
                <a:ea typeface="DM Sans"/>
                <a:cs typeface="DM Sans"/>
                <a:sym typeface="DM Sans"/>
              </a:rPr>
              <a:t> Efficient storage and transmission of medical </a:t>
            </a:r>
          </a:p>
          <a:p>
            <a:pPr algn="l">
              <a:lnSpc>
                <a:spcPts val="5139"/>
              </a:lnSpc>
            </a:pPr>
            <a:r>
              <a:rPr lang="en-US" sz="3671">
                <a:solidFill>
                  <a:srgbClr val="1E1513"/>
                </a:solidFill>
                <a:latin typeface="DM Sans"/>
                <a:ea typeface="DM Sans"/>
                <a:cs typeface="DM Sans"/>
                <a:sym typeface="DM Sans"/>
              </a:rPr>
              <a:t>      images for diagnosis.</a:t>
            </a:r>
          </a:p>
          <a:p>
            <a:pPr algn="l">
              <a:lnSpc>
                <a:spcPts val="5139"/>
              </a:lnSpc>
            </a:pPr>
          </a:p>
          <a:p>
            <a:pPr algn="l" marL="792597" indent="-396298" lvl="1">
              <a:lnSpc>
                <a:spcPts val="5139"/>
              </a:lnSpc>
              <a:buFont typeface="Arial"/>
              <a:buChar char="•"/>
            </a:pPr>
            <a:r>
              <a:rPr lang="en-US" sz="3671">
                <a:solidFill>
                  <a:srgbClr val="1E1513"/>
                </a:solidFill>
                <a:latin typeface="DM Sans Bold"/>
                <a:ea typeface="DM Sans Bold"/>
                <a:cs typeface="DM Sans Bold"/>
                <a:sym typeface="DM Sans Bold"/>
              </a:rPr>
              <a:t>Satellite Imaging:</a:t>
            </a:r>
            <a:r>
              <a:rPr lang="en-US" sz="3671">
                <a:solidFill>
                  <a:srgbClr val="1E1513"/>
                </a:solidFill>
                <a:latin typeface="DM Sans"/>
                <a:ea typeface="DM Sans"/>
                <a:cs typeface="DM Sans"/>
                <a:sym typeface="DM Sans"/>
              </a:rPr>
              <a:t> Facilitates quick transmission       </a:t>
            </a:r>
          </a:p>
          <a:p>
            <a:pPr algn="l">
              <a:lnSpc>
                <a:spcPts val="5139"/>
              </a:lnSpc>
            </a:pPr>
            <a:r>
              <a:rPr lang="en-US" sz="3671">
                <a:solidFill>
                  <a:srgbClr val="1E1513"/>
                </a:solidFill>
                <a:latin typeface="DM Sans"/>
                <a:ea typeface="DM Sans"/>
                <a:cs typeface="DM Sans"/>
                <a:sym typeface="DM Sans"/>
              </a:rPr>
              <a:t>     </a:t>
            </a:r>
            <a:r>
              <a:rPr lang="en-US" sz="3671">
                <a:solidFill>
                  <a:srgbClr val="1E1513"/>
                </a:solidFill>
                <a:latin typeface="DM Sans"/>
                <a:ea typeface="DM Sans"/>
                <a:cs typeface="DM Sans"/>
                <a:sym typeface="DM Sans"/>
              </a:rPr>
              <a:t>of large data volumes captured by satellites.</a:t>
            </a:r>
          </a:p>
          <a:p>
            <a:pPr algn="l">
              <a:lnSpc>
                <a:spcPts val="5139"/>
              </a:lnSpc>
            </a:pPr>
          </a:p>
        </p:txBody>
      </p:sp>
      <p:sp>
        <p:nvSpPr>
          <p:cNvPr name="TextBox 5" id="5"/>
          <p:cNvSpPr txBox="true"/>
          <p:nvPr/>
        </p:nvSpPr>
        <p:spPr>
          <a:xfrm rot="0">
            <a:off x="154847" y="426038"/>
            <a:ext cx="18133153" cy="1080336"/>
          </a:xfrm>
          <a:prstGeom prst="rect">
            <a:avLst/>
          </a:prstGeom>
        </p:spPr>
        <p:txBody>
          <a:bodyPr anchor="t" rtlCol="false" tIns="0" lIns="0" bIns="0" rIns="0">
            <a:spAutoFit/>
          </a:bodyPr>
          <a:lstStyle/>
          <a:p>
            <a:pPr algn="l">
              <a:lnSpc>
                <a:spcPts val="8703"/>
              </a:lnSpc>
            </a:pPr>
            <a:r>
              <a:rPr lang="en-US" sz="6217">
                <a:solidFill>
                  <a:srgbClr val="01070A"/>
                </a:solidFill>
                <a:latin typeface="Neue Machina Ultra-Bold"/>
                <a:ea typeface="Neue Machina Ultra-Bold"/>
                <a:cs typeface="Neue Machina Ultra-Bold"/>
                <a:sym typeface="Neue Machina Ultra-Bold"/>
              </a:rPr>
              <a:t>APPLICATIONS OF IMAGE COMPRESSION</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35987" y="1922347"/>
          <a:ext cx="17616026" cy="8179278"/>
        </p:xfrm>
        <a:graphic>
          <a:graphicData uri="http://schemas.openxmlformats.org/drawingml/2006/table">
            <a:tbl>
              <a:tblPr/>
              <a:tblGrid>
                <a:gridCol w="2946708"/>
                <a:gridCol w="3558963"/>
                <a:gridCol w="3480622"/>
                <a:gridCol w="7629734"/>
              </a:tblGrid>
              <a:tr h="1806627">
                <a:tc>
                  <a:txBody>
                    <a:bodyPr anchor="t" rtlCol="false"/>
                    <a:lstStyle/>
                    <a:p>
                      <a:pPr algn="ctr">
                        <a:lnSpc>
                          <a:spcPts val="4479"/>
                        </a:lnSpc>
                        <a:defRPr/>
                      </a:pPr>
                      <a:r>
                        <a:rPr lang="en-US" sz="3199">
                          <a:solidFill>
                            <a:srgbClr val="1E1513"/>
                          </a:solidFill>
                          <a:latin typeface="DM Sans Bold"/>
                          <a:ea typeface="DM Sans Bold"/>
                          <a:cs typeface="DM Sans Bold"/>
                          <a:sym typeface="DM Sans Bold"/>
                        </a:rPr>
                        <a:t>Author</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1E1513"/>
                          </a:solidFill>
                          <a:latin typeface="DM Sans Bold"/>
                          <a:ea typeface="DM Sans Bold"/>
                          <a:cs typeface="DM Sans Bold"/>
                          <a:sym typeface="DM Sans Bold"/>
                        </a:rPr>
                        <a:t>Compression Technique</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1E1513"/>
                          </a:solidFill>
                          <a:latin typeface="Inter Bold"/>
                          <a:ea typeface="Inter Bold"/>
                          <a:cs typeface="Inter Bold"/>
                          <a:sym typeface="Inter Bold"/>
                        </a:rPr>
                        <a:t>Compression Method</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1E1513"/>
                          </a:solidFill>
                          <a:latin typeface="Inter Bold"/>
                          <a:ea typeface="Inter Bold"/>
                          <a:cs typeface="Inter Bold"/>
                          <a:sym typeface="Inter Bold"/>
                        </a:rPr>
                        <a:t>Description</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29908">
                <a:tc>
                  <a:txBody>
                    <a:bodyPr anchor="t" rtlCol="false"/>
                    <a:lstStyle/>
                    <a:p>
                      <a:pPr algn="ctr">
                        <a:lnSpc>
                          <a:spcPts val="2799"/>
                        </a:lnSpc>
                        <a:defRPr/>
                      </a:pPr>
                      <a:r>
                        <a:rPr lang="en-US" sz="1999">
                          <a:solidFill>
                            <a:srgbClr val="1E1513"/>
                          </a:solidFill>
                          <a:latin typeface="DM Sans"/>
                          <a:ea typeface="DM Sans"/>
                          <a:cs typeface="DM Sans"/>
                          <a:sym typeface="DM Sans"/>
                        </a:rPr>
                        <a:t>Clairaut, Lagrange, and Gauss</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1E1513"/>
                          </a:solidFill>
                          <a:latin typeface="Inter"/>
                          <a:ea typeface="Inter"/>
                          <a:cs typeface="Inter"/>
                          <a:sym typeface="Inter"/>
                        </a:rPr>
                        <a:t>Lossless</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1E1513"/>
                          </a:solidFill>
                          <a:latin typeface="DM Sans"/>
                          <a:ea typeface="DM Sans"/>
                          <a:cs typeface="DM Sans"/>
                          <a:sym typeface="DM Sans"/>
                        </a:rPr>
                        <a:t>DFT</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1E1513"/>
                          </a:solidFill>
                          <a:latin typeface="Inter"/>
                          <a:ea typeface="Inter"/>
                          <a:cs typeface="Inter"/>
                          <a:sym typeface="Inter"/>
                        </a:rPr>
                        <a:t> Transforms spatial information into frequency domain,enabling analysis and manipulation based on frequency components</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51014">
                <a:tc>
                  <a:txBody>
                    <a:bodyPr anchor="t" rtlCol="false"/>
                    <a:lstStyle/>
                    <a:p>
                      <a:pPr algn="ctr">
                        <a:lnSpc>
                          <a:spcPts val="2659"/>
                        </a:lnSpc>
                        <a:defRPr/>
                      </a:pPr>
                      <a:r>
                        <a:rPr lang="en-US" sz="1899">
                          <a:solidFill>
                            <a:srgbClr val="1E1513"/>
                          </a:solidFill>
                          <a:latin typeface="DM Sans"/>
                          <a:ea typeface="DM Sans"/>
                          <a:cs typeface="DM Sans"/>
                          <a:sym typeface="DM Sans"/>
                        </a:rPr>
                        <a:t>G. Sadashivappa, and K. V. S. AnandaBabu</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1E1513"/>
                          </a:solidFill>
                          <a:latin typeface="Inter"/>
                          <a:ea typeface="Inter"/>
                          <a:cs typeface="Inter"/>
                          <a:sym typeface="Inter"/>
                        </a:rPr>
                        <a:t>Lossy</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1E1513"/>
                          </a:solidFill>
                          <a:latin typeface="Inter"/>
                          <a:ea typeface="Inter"/>
                          <a:cs typeface="Inter"/>
                          <a:sym typeface="Inter"/>
                        </a:rPr>
                        <a:t>Sub-band coding</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1E1513"/>
                          </a:solidFill>
                          <a:latin typeface="DM Sans"/>
                          <a:ea typeface="DM Sans"/>
                          <a:cs typeface="DM Sans"/>
                          <a:sym typeface="DM Sans"/>
                        </a:rPr>
                        <a:t>Explore diverse wavelet functions, analyze properties, implement SPIHT compression in MATLAB.</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45865">
                <a:tc>
                  <a:txBody>
                    <a:bodyPr anchor="t" rtlCol="false"/>
                    <a:lstStyle/>
                    <a:p>
                      <a:pPr algn="ctr">
                        <a:lnSpc>
                          <a:spcPts val="2659"/>
                        </a:lnSpc>
                        <a:defRPr/>
                      </a:pPr>
                      <a:r>
                        <a:rPr lang="en-US" sz="1899">
                          <a:solidFill>
                            <a:srgbClr val="1E1513"/>
                          </a:solidFill>
                          <a:latin typeface="Inter"/>
                          <a:ea typeface="Inter"/>
                          <a:cs typeface="Inter"/>
                          <a:sym typeface="Inter"/>
                        </a:rPr>
                        <a:t>Somasundaram and Vimala</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1E1513"/>
                          </a:solidFill>
                          <a:latin typeface="Inter"/>
                          <a:ea typeface="Inter"/>
                          <a:cs typeface="Inter"/>
                          <a:sym typeface="Inter"/>
                        </a:rPr>
                        <a:t>lossy </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1E1513"/>
                          </a:solidFill>
                          <a:latin typeface="Inter"/>
                          <a:ea typeface="Inter"/>
                          <a:cs typeface="Inter"/>
                          <a:sym typeface="Inter"/>
                        </a:rPr>
                        <a:t>block truncation coding</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1E1513"/>
                          </a:solidFill>
                          <a:latin typeface="Inter"/>
                          <a:ea typeface="Inter"/>
                          <a:cs typeface="Inter"/>
                          <a:sym typeface="Inter"/>
                        </a:rPr>
                        <a:t>EBTC reduces bit rate leveraging inter-pixel redundancy in compression.</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45865">
                <a:tc>
                  <a:txBody>
                    <a:bodyPr anchor="t" rtlCol="false"/>
                    <a:lstStyle/>
                    <a:p>
                      <a:pPr algn="ctr">
                        <a:lnSpc>
                          <a:spcPts val="2659"/>
                        </a:lnSpc>
                        <a:defRPr/>
                      </a:pPr>
                      <a:r>
                        <a:rPr lang="en-US" sz="1899">
                          <a:solidFill>
                            <a:srgbClr val="1E1513"/>
                          </a:solidFill>
                          <a:latin typeface="Inter"/>
                          <a:ea typeface="Inter"/>
                          <a:cs typeface="Inter"/>
                          <a:sym typeface="Inter"/>
                        </a:rPr>
                        <a:t>Aditya Kumar and Pardeep Singh </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1E1513"/>
                          </a:solidFill>
                          <a:latin typeface="Inter"/>
                          <a:ea typeface="Inter"/>
                          <a:cs typeface="Inter"/>
                          <a:sym typeface="Inter"/>
                        </a:rPr>
                        <a:t>lossy</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1E1513"/>
                          </a:solidFill>
                          <a:latin typeface="Inter"/>
                          <a:ea typeface="Inter"/>
                          <a:cs typeface="Inter"/>
                          <a:sym typeface="Inter"/>
                        </a:rPr>
                        <a:t>block truncation coding</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1E1513"/>
                          </a:solidFill>
                          <a:latin typeface="Inter"/>
                          <a:ea typeface="Inter"/>
                          <a:cs typeface="Inter"/>
                          <a:sym typeface="Inter"/>
                        </a:rPr>
                        <a:t>The improved algorithm deals with the grayscale image to reduce the</a:t>
                      </a:r>
                      <a:endParaRPr lang="en-US" sz="1100"/>
                    </a:p>
                  </a:txBody>
                  <a:tcPr marL="85725" marR="85725" marT="85725" marB="8572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560189" y="284661"/>
            <a:ext cx="17167622" cy="1021365"/>
          </a:xfrm>
          <a:prstGeom prst="rect">
            <a:avLst/>
          </a:prstGeom>
        </p:spPr>
        <p:txBody>
          <a:bodyPr anchor="t" rtlCol="false" tIns="0" lIns="0" bIns="0" rIns="0">
            <a:spAutoFit/>
          </a:bodyPr>
          <a:lstStyle/>
          <a:p>
            <a:pPr algn="ctr">
              <a:lnSpc>
                <a:spcPts val="8279"/>
              </a:lnSpc>
              <a:spcBef>
                <a:spcPct val="0"/>
              </a:spcBef>
            </a:pPr>
            <a:r>
              <a:rPr lang="en-US" sz="5913">
                <a:solidFill>
                  <a:srgbClr val="1E1513"/>
                </a:solidFill>
                <a:latin typeface="Neue Machina Ultra-Bold"/>
                <a:ea typeface="Neue Machina Ultra-Bold"/>
                <a:cs typeface="Neue Machina Ultra-Bold"/>
                <a:sym typeface="Neue Machina Ultra-Bold"/>
              </a:rPr>
              <a:t>Literature Review </a:t>
            </a:r>
            <a:r>
              <a:rPr lang="en-US" sz="5913">
                <a:solidFill>
                  <a:srgbClr val="1E1513"/>
                </a:solidFill>
                <a:latin typeface="Neue Machina Ultra-Bold"/>
                <a:ea typeface="Neue Machina Ultra-Bold"/>
                <a:cs typeface="Neue Machina Ultra-Bold"/>
                <a:sym typeface="Neue Machina Ultra-Bold"/>
              </a:rPr>
              <a:t>of Image Compression </a:t>
            </a:r>
          </a:p>
        </p:txBody>
      </p:sp>
    </p:spTree>
  </p:cSld>
  <p:clrMapOvr>
    <a:masterClrMapping/>
  </p:clrMapOvr>
  <p:transition spd="fast">
    <p:cover dir="d"/>
  </p:transition>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4697" y="627867"/>
            <a:ext cx="16727290" cy="1071974"/>
          </a:xfrm>
          <a:prstGeom prst="rect">
            <a:avLst/>
          </a:prstGeom>
        </p:spPr>
        <p:txBody>
          <a:bodyPr anchor="t" rtlCol="false" tIns="0" lIns="0" bIns="0" rIns="0">
            <a:spAutoFit/>
          </a:bodyPr>
          <a:lstStyle/>
          <a:p>
            <a:pPr algn="l">
              <a:lnSpc>
                <a:spcPts val="8703"/>
              </a:lnSpc>
            </a:pPr>
            <a:r>
              <a:rPr lang="en-US" sz="6217">
                <a:solidFill>
                  <a:srgbClr val="1E1513"/>
                </a:solidFill>
                <a:latin typeface="Neue Machina Ultra-Bold"/>
                <a:ea typeface="Neue Machina Ultra-Bold"/>
                <a:cs typeface="Neue Machina Ultra-Bold"/>
                <a:sym typeface="Neue Machina Ultra-Bold"/>
              </a:rPr>
              <a:t>IMAGE COMPRESSION TECHNIQUES</a:t>
            </a:r>
          </a:p>
        </p:txBody>
      </p:sp>
      <p:sp>
        <p:nvSpPr>
          <p:cNvPr name="TextBox 3" id="3"/>
          <p:cNvSpPr txBox="true"/>
          <p:nvPr/>
        </p:nvSpPr>
        <p:spPr>
          <a:xfrm rot="0">
            <a:off x="544697" y="1853238"/>
            <a:ext cx="16714603" cy="7405062"/>
          </a:xfrm>
          <a:prstGeom prst="rect">
            <a:avLst/>
          </a:prstGeom>
        </p:spPr>
        <p:txBody>
          <a:bodyPr anchor="t" rtlCol="false" tIns="0" lIns="0" bIns="0" rIns="0">
            <a:spAutoFit/>
          </a:bodyPr>
          <a:lstStyle/>
          <a:p>
            <a:pPr algn="l">
              <a:lnSpc>
                <a:spcPts val="4551"/>
              </a:lnSpc>
            </a:pPr>
            <a:r>
              <a:rPr lang="en-US" sz="3251">
                <a:solidFill>
                  <a:srgbClr val="1E1513"/>
                </a:solidFill>
                <a:latin typeface="DM Sans Bold"/>
                <a:ea typeface="DM Sans Bold"/>
                <a:cs typeface="DM Sans Bold"/>
                <a:sym typeface="DM Sans Bold"/>
              </a:rPr>
              <a:t>There are two types of image compression:</a:t>
            </a:r>
          </a:p>
          <a:p>
            <a:pPr algn="l">
              <a:lnSpc>
                <a:spcPts val="4551"/>
              </a:lnSpc>
            </a:pPr>
          </a:p>
          <a:p>
            <a:pPr algn="l">
              <a:lnSpc>
                <a:spcPts val="4551"/>
              </a:lnSpc>
            </a:pPr>
          </a:p>
          <a:p>
            <a:pPr algn="l">
              <a:lnSpc>
                <a:spcPts val="4551"/>
              </a:lnSpc>
            </a:pPr>
            <a:r>
              <a:rPr lang="en-US" sz="3251">
                <a:solidFill>
                  <a:srgbClr val="1E1513"/>
                </a:solidFill>
                <a:latin typeface="DM Sans Bold"/>
                <a:ea typeface="DM Sans Bold"/>
                <a:cs typeface="DM Sans Bold"/>
                <a:sym typeface="DM Sans Bold"/>
              </a:rPr>
              <a:t>a. Lossless compression: </a:t>
            </a:r>
            <a:r>
              <a:rPr lang="en-US" sz="3251">
                <a:solidFill>
                  <a:srgbClr val="1E1513"/>
                </a:solidFill>
                <a:latin typeface="DM Sans"/>
                <a:ea typeface="DM Sans"/>
                <a:cs typeface="DM Sans"/>
                <a:sym typeface="DM Sans"/>
              </a:rPr>
              <a:t>In lossless compression, we make the photo smaller without losing any details. When we open the compressed photo, it looks exactly like the original one.</a:t>
            </a:r>
          </a:p>
          <a:p>
            <a:pPr algn="l">
              <a:lnSpc>
                <a:spcPts val="4551"/>
              </a:lnSpc>
            </a:pPr>
            <a:r>
              <a:rPr lang="en-US" sz="3251">
                <a:solidFill>
                  <a:srgbClr val="1E1513"/>
                </a:solidFill>
                <a:latin typeface="DM Sans"/>
                <a:ea typeface="DM Sans"/>
                <a:cs typeface="DM Sans"/>
                <a:sym typeface="DM Sans"/>
              </a:rPr>
              <a:t>Examples include Run-Length Encoding (RLE) and Huffman Coding.</a:t>
            </a:r>
          </a:p>
          <a:p>
            <a:pPr algn="l">
              <a:lnSpc>
                <a:spcPts val="4551"/>
              </a:lnSpc>
            </a:pPr>
          </a:p>
          <a:p>
            <a:pPr algn="l">
              <a:lnSpc>
                <a:spcPts val="4551"/>
              </a:lnSpc>
            </a:pPr>
            <a:r>
              <a:rPr lang="en-US" sz="3251">
                <a:solidFill>
                  <a:srgbClr val="1E1513"/>
                </a:solidFill>
                <a:latin typeface="DM Sans Bold"/>
                <a:ea typeface="DM Sans Bold"/>
                <a:cs typeface="DM Sans Bold"/>
                <a:sym typeface="DM Sans Bold"/>
              </a:rPr>
              <a:t>b.</a:t>
            </a:r>
            <a:r>
              <a:rPr lang="en-US" sz="3251">
                <a:solidFill>
                  <a:srgbClr val="1E1513"/>
                </a:solidFill>
                <a:latin typeface="DM Sans"/>
                <a:ea typeface="DM Sans"/>
                <a:cs typeface="DM Sans"/>
                <a:sym typeface="DM Sans"/>
              </a:rPr>
              <a:t> </a:t>
            </a:r>
            <a:r>
              <a:rPr lang="en-US" sz="3251">
                <a:solidFill>
                  <a:srgbClr val="1E1513"/>
                </a:solidFill>
                <a:latin typeface="DM Sans Bold"/>
                <a:ea typeface="DM Sans Bold"/>
                <a:cs typeface="DM Sans Bold"/>
                <a:sym typeface="DM Sans Bold"/>
              </a:rPr>
              <a:t>Lossy compression:</a:t>
            </a:r>
            <a:r>
              <a:rPr lang="en-US" sz="3251">
                <a:solidFill>
                  <a:srgbClr val="1E1513"/>
                </a:solidFill>
                <a:latin typeface="DM Sans"/>
                <a:ea typeface="DM Sans"/>
                <a:cs typeface="DM Sans"/>
                <a:sym typeface="DM Sans"/>
              </a:rPr>
              <a:t> In lossy compression, the compressed picture looks similar to the original but with some loss of detail.</a:t>
            </a:r>
          </a:p>
          <a:p>
            <a:pPr algn="l">
              <a:lnSpc>
                <a:spcPts val="4551"/>
              </a:lnSpc>
            </a:pPr>
            <a:r>
              <a:rPr lang="en-US" sz="3251">
                <a:solidFill>
                  <a:srgbClr val="1E1513"/>
                </a:solidFill>
                <a:latin typeface="DM Sans"/>
                <a:ea typeface="DM Sans"/>
                <a:cs typeface="DM Sans"/>
                <a:sym typeface="DM Sans"/>
              </a:rPr>
              <a:t>Examples include Discrete Cosine Transform (DCT), used in JPEG compression, and Wavelet Transform, used in JPEG2000 compression.</a:t>
            </a:r>
          </a:p>
          <a:p>
            <a:pPr algn="l">
              <a:lnSpc>
                <a:spcPts val="4551"/>
              </a:lnSpc>
            </a:pP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65155" y="8505120"/>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1103" y="2579346"/>
            <a:ext cx="11257549" cy="8672066"/>
          </a:xfrm>
          <a:prstGeom prst="rect">
            <a:avLst/>
          </a:prstGeom>
        </p:spPr>
        <p:txBody>
          <a:bodyPr anchor="t" rtlCol="false" tIns="0" lIns="0" bIns="0" rIns="0">
            <a:spAutoFit/>
          </a:bodyPr>
          <a:lstStyle/>
          <a:p>
            <a:pPr algn="l" marL="822027" indent="-411013" lvl="1">
              <a:lnSpc>
                <a:spcPts val="5330"/>
              </a:lnSpc>
              <a:buFont typeface="Arial"/>
              <a:buChar char="•"/>
            </a:pPr>
            <a:r>
              <a:rPr lang="en-US" sz="3807">
                <a:solidFill>
                  <a:srgbClr val="1E1513"/>
                </a:solidFill>
                <a:latin typeface="DM Sans"/>
                <a:ea typeface="DM Sans"/>
                <a:cs typeface="DM Sans"/>
                <a:sym typeface="DM Sans"/>
              </a:rPr>
              <a:t>Disc</a:t>
            </a:r>
            <a:r>
              <a:rPr lang="en-US" sz="3807">
                <a:solidFill>
                  <a:srgbClr val="1E1513"/>
                </a:solidFill>
                <a:latin typeface="DM Sans"/>
                <a:ea typeface="DM Sans"/>
                <a:cs typeface="DM Sans"/>
                <a:sym typeface="DM Sans"/>
              </a:rPr>
              <a:t>rete Cosine Transform (DCT) is a technique used in image compression to reduce the amount of data needed to represent an image.</a:t>
            </a:r>
          </a:p>
          <a:p>
            <a:pPr algn="l" marL="822027" indent="-411013" lvl="1">
              <a:lnSpc>
                <a:spcPts val="5330"/>
              </a:lnSpc>
              <a:buFont typeface="Arial"/>
              <a:buChar char="•"/>
            </a:pPr>
            <a:r>
              <a:rPr lang="en-US" sz="3807">
                <a:solidFill>
                  <a:srgbClr val="1E1513"/>
                </a:solidFill>
                <a:latin typeface="DM Sans"/>
                <a:ea typeface="DM Sans"/>
                <a:cs typeface="DM Sans"/>
                <a:sym typeface="DM Sans"/>
              </a:rPr>
              <a:t>It works by converting the spatial domain information of an image into the frequency domain.</a:t>
            </a:r>
          </a:p>
          <a:p>
            <a:pPr algn="l" marL="822027" indent="-411013" lvl="1">
              <a:lnSpc>
                <a:spcPts val="5330"/>
              </a:lnSpc>
              <a:buFont typeface="Arial"/>
              <a:buChar char="•"/>
            </a:pPr>
            <a:r>
              <a:rPr lang="en-US" sz="3807">
                <a:solidFill>
                  <a:srgbClr val="1E1513"/>
                </a:solidFill>
                <a:latin typeface="DM Sans"/>
                <a:ea typeface="DM Sans"/>
                <a:cs typeface="DM Sans"/>
                <a:sym typeface="DM Sans"/>
              </a:rPr>
              <a:t>DCT breaks the image into small blocks (often 8x8 pixels) and transforms these blocks into a set of coefficients that represent the image's content.</a:t>
            </a:r>
          </a:p>
          <a:p>
            <a:pPr algn="l">
              <a:lnSpc>
                <a:spcPts val="5330"/>
              </a:lnSpc>
            </a:pPr>
          </a:p>
          <a:p>
            <a:pPr algn="l">
              <a:lnSpc>
                <a:spcPts val="5330"/>
              </a:lnSpc>
            </a:pPr>
          </a:p>
        </p:txBody>
      </p:sp>
      <p:sp>
        <p:nvSpPr>
          <p:cNvPr name="Freeform 4" id="4"/>
          <p:cNvSpPr/>
          <p:nvPr/>
        </p:nvSpPr>
        <p:spPr>
          <a:xfrm flipH="false" flipV="false" rot="0">
            <a:off x="11057242" y="3184340"/>
            <a:ext cx="6785717" cy="5750608"/>
          </a:xfrm>
          <a:custGeom>
            <a:avLst/>
            <a:gdLst/>
            <a:ahLst/>
            <a:cxnLst/>
            <a:rect r="r" b="b" t="t" l="l"/>
            <a:pathLst>
              <a:path h="5750608" w="6785717">
                <a:moveTo>
                  <a:pt x="0" y="0"/>
                </a:moveTo>
                <a:lnTo>
                  <a:pt x="6785718" y="0"/>
                </a:lnTo>
                <a:lnTo>
                  <a:pt x="6785718" y="5750608"/>
                </a:lnTo>
                <a:lnTo>
                  <a:pt x="0" y="5750608"/>
                </a:lnTo>
                <a:lnTo>
                  <a:pt x="0" y="0"/>
                </a:lnTo>
                <a:close/>
              </a:path>
            </a:pathLst>
          </a:custGeom>
          <a:blipFill>
            <a:blip r:embed="rId4"/>
            <a:stretch>
              <a:fillRect l="0" t="0" r="0" b="0"/>
            </a:stretch>
          </a:blipFill>
        </p:spPr>
      </p:sp>
      <p:sp>
        <p:nvSpPr>
          <p:cNvPr name="TextBox 5" id="5"/>
          <p:cNvSpPr txBox="true"/>
          <p:nvPr/>
        </p:nvSpPr>
        <p:spPr>
          <a:xfrm rot="0">
            <a:off x="-241103" y="-32353"/>
            <a:ext cx="17301364" cy="2185236"/>
          </a:xfrm>
          <a:prstGeom prst="rect">
            <a:avLst/>
          </a:prstGeom>
        </p:spPr>
        <p:txBody>
          <a:bodyPr anchor="t" rtlCol="false" tIns="0" lIns="0" bIns="0" rIns="0">
            <a:spAutoFit/>
          </a:bodyPr>
          <a:lstStyle/>
          <a:p>
            <a:pPr algn="ctr">
              <a:lnSpc>
                <a:spcPts val="8703"/>
              </a:lnSpc>
            </a:pPr>
            <a:r>
              <a:rPr lang="en-US" sz="6217">
                <a:solidFill>
                  <a:srgbClr val="1E1513"/>
                </a:solidFill>
                <a:latin typeface="Neue Machina Ultra-Bold"/>
                <a:ea typeface="Neue Machina Ultra-Bold"/>
                <a:cs typeface="Neue Machina Ultra-Bold"/>
                <a:sym typeface="Neue Machina Ultra-Bold"/>
              </a:rPr>
              <a:t>PROPOSED ALGORITHM - DISCRETE COSINE TRANSFORM (DCT)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5352236" y="2182612"/>
            <a:ext cx="8414522" cy="28575"/>
          </a:xfrm>
          <a:prstGeom prst="line">
            <a:avLst/>
          </a:prstGeom>
          <a:ln cap="rnd" w="28575">
            <a:solidFill>
              <a:srgbClr val="797A1D"/>
            </a:solidFill>
            <a:prstDash val="solid"/>
            <a:headEnd type="none" len="sm" w="sm"/>
            <a:tailEnd type="none" len="sm" w="sm"/>
          </a:ln>
        </p:spPr>
      </p:sp>
      <p:sp>
        <p:nvSpPr>
          <p:cNvPr name="Freeform 3" id="3"/>
          <p:cNvSpPr/>
          <p:nvPr/>
        </p:nvSpPr>
        <p:spPr>
          <a:xfrm flipH="false" flipV="false" rot="5400000">
            <a:off x="16201309" y="729432"/>
            <a:ext cx="1273754" cy="1203908"/>
          </a:xfrm>
          <a:custGeom>
            <a:avLst/>
            <a:gdLst/>
            <a:ahLst/>
            <a:cxnLst/>
            <a:rect r="r" b="b" t="t" l="l"/>
            <a:pathLst>
              <a:path h="1203908" w="1273754">
                <a:moveTo>
                  <a:pt x="0" y="0"/>
                </a:moveTo>
                <a:lnTo>
                  <a:pt x="1273755" y="0"/>
                </a:lnTo>
                <a:lnTo>
                  <a:pt x="1273755" y="1203908"/>
                </a:lnTo>
                <a:lnTo>
                  <a:pt x="0" y="12039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89516" y="1786734"/>
            <a:ext cx="10821230" cy="7933805"/>
          </a:xfrm>
          <a:custGeom>
            <a:avLst/>
            <a:gdLst/>
            <a:ahLst/>
            <a:cxnLst/>
            <a:rect r="r" b="b" t="t" l="l"/>
            <a:pathLst>
              <a:path h="7933805" w="10821230">
                <a:moveTo>
                  <a:pt x="0" y="0"/>
                </a:moveTo>
                <a:lnTo>
                  <a:pt x="10821230" y="0"/>
                </a:lnTo>
                <a:lnTo>
                  <a:pt x="10821230" y="7933805"/>
                </a:lnTo>
                <a:lnTo>
                  <a:pt x="0" y="7933805"/>
                </a:lnTo>
                <a:lnTo>
                  <a:pt x="0" y="0"/>
                </a:lnTo>
                <a:close/>
              </a:path>
            </a:pathLst>
          </a:custGeom>
          <a:blipFill>
            <a:blip r:embed="rId4"/>
            <a:stretch>
              <a:fillRect l="0" t="-2879" r="0" b="-902"/>
            </a:stretch>
          </a:blipFill>
        </p:spPr>
      </p:sp>
      <p:sp>
        <p:nvSpPr>
          <p:cNvPr name="TextBox 5" id="5"/>
          <p:cNvSpPr txBox="true"/>
          <p:nvPr/>
        </p:nvSpPr>
        <p:spPr>
          <a:xfrm rot="0">
            <a:off x="492113" y="580209"/>
            <a:ext cx="14059550" cy="905710"/>
          </a:xfrm>
          <a:prstGeom prst="rect">
            <a:avLst/>
          </a:prstGeom>
        </p:spPr>
        <p:txBody>
          <a:bodyPr anchor="t" rtlCol="false" tIns="0" lIns="0" bIns="0" rIns="0">
            <a:spAutoFit/>
          </a:bodyPr>
          <a:lstStyle/>
          <a:p>
            <a:pPr algn="l">
              <a:lnSpc>
                <a:spcPts val="7303"/>
              </a:lnSpc>
            </a:pPr>
            <a:r>
              <a:rPr lang="en-US" sz="5217">
                <a:solidFill>
                  <a:srgbClr val="1E1513"/>
                </a:solidFill>
                <a:latin typeface="Neue Machina Ultra-Bold"/>
                <a:ea typeface="Neue Machina Ultra-Bold"/>
                <a:cs typeface="Neue Machina Ultra-Bold"/>
                <a:sym typeface="Neue Machina Ultra-Bold"/>
              </a:rPr>
              <a:t>1) THE ONE- DIMENSIONAL DCT:</a:t>
            </a:r>
          </a:p>
        </p:txBody>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F9F9"/>
        </a:solidFill>
      </p:bgPr>
    </p:bg>
    <p:spTree>
      <p:nvGrpSpPr>
        <p:cNvPr id="1" name=""/>
        <p:cNvGrpSpPr/>
        <p:nvPr/>
      </p:nvGrpSpPr>
      <p:grpSpPr>
        <a:xfrm>
          <a:off x="0" y="0"/>
          <a:ext cx="0" cy="0"/>
          <a:chOff x="0" y="0"/>
          <a:chExt cx="0" cy="0"/>
        </a:xfrm>
      </p:grpSpPr>
      <p:sp>
        <p:nvSpPr>
          <p:cNvPr name="Freeform 2" id="2"/>
          <p:cNvSpPr/>
          <p:nvPr/>
        </p:nvSpPr>
        <p:spPr>
          <a:xfrm flipH="false" flipV="false" rot="0">
            <a:off x="267892" y="6429096"/>
            <a:ext cx="12646374" cy="3272694"/>
          </a:xfrm>
          <a:custGeom>
            <a:avLst/>
            <a:gdLst/>
            <a:ahLst/>
            <a:cxnLst/>
            <a:rect r="r" b="b" t="t" l="l"/>
            <a:pathLst>
              <a:path h="3272694" w="12646374">
                <a:moveTo>
                  <a:pt x="0" y="0"/>
                </a:moveTo>
                <a:lnTo>
                  <a:pt x="12646374" y="0"/>
                </a:lnTo>
                <a:lnTo>
                  <a:pt x="12646374" y="3272694"/>
                </a:lnTo>
                <a:lnTo>
                  <a:pt x="0" y="3272694"/>
                </a:lnTo>
                <a:lnTo>
                  <a:pt x="0" y="0"/>
                </a:lnTo>
                <a:close/>
              </a:path>
            </a:pathLst>
          </a:custGeom>
          <a:blipFill>
            <a:blip r:embed="rId2"/>
            <a:stretch>
              <a:fillRect l="-4165" t="0" r="-1787" b="0"/>
            </a:stretch>
          </a:blipFill>
        </p:spPr>
      </p:sp>
      <p:sp>
        <p:nvSpPr>
          <p:cNvPr name="Freeform 3" id="3"/>
          <p:cNvSpPr/>
          <p:nvPr/>
        </p:nvSpPr>
        <p:spPr>
          <a:xfrm flipH="false" flipV="false" rot="0">
            <a:off x="13594858" y="4911242"/>
            <a:ext cx="4516369" cy="4516369"/>
          </a:xfrm>
          <a:custGeom>
            <a:avLst/>
            <a:gdLst/>
            <a:ahLst/>
            <a:cxnLst/>
            <a:rect r="r" b="b" t="t" l="l"/>
            <a:pathLst>
              <a:path h="4516369" w="4516369">
                <a:moveTo>
                  <a:pt x="0" y="0"/>
                </a:moveTo>
                <a:lnTo>
                  <a:pt x="4516369" y="0"/>
                </a:lnTo>
                <a:lnTo>
                  <a:pt x="4516369" y="4516369"/>
                </a:lnTo>
                <a:lnTo>
                  <a:pt x="0" y="4516369"/>
                </a:lnTo>
                <a:lnTo>
                  <a:pt x="0" y="0"/>
                </a:lnTo>
                <a:close/>
              </a:path>
            </a:pathLst>
          </a:custGeom>
          <a:blipFill>
            <a:blip r:embed="rId3"/>
            <a:stretch>
              <a:fillRect l="0" t="0" r="0" b="0"/>
            </a:stretch>
          </a:blipFill>
        </p:spPr>
      </p:sp>
      <p:sp>
        <p:nvSpPr>
          <p:cNvPr name="TextBox 4" id="4"/>
          <p:cNvSpPr txBox="true"/>
          <p:nvPr/>
        </p:nvSpPr>
        <p:spPr>
          <a:xfrm rot="0">
            <a:off x="1349308" y="2410527"/>
            <a:ext cx="14503734" cy="1631488"/>
          </a:xfrm>
          <a:prstGeom prst="rect">
            <a:avLst/>
          </a:prstGeom>
        </p:spPr>
        <p:txBody>
          <a:bodyPr anchor="t" rtlCol="false" tIns="0" lIns="0" bIns="0" rIns="0">
            <a:spAutoFit/>
          </a:bodyPr>
          <a:lstStyle/>
          <a:p>
            <a:pPr algn="l">
              <a:lnSpc>
                <a:spcPts val="4312"/>
              </a:lnSpc>
              <a:spcBef>
                <a:spcPct val="0"/>
              </a:spcBef>
            </a:pPr>
            <a:r>
              <a:rPr lang="en-US" sz="3080">
                <a:solidFill>
                  <a:srgbClr val="1E1513"/>
                </a:solidFill>
                <a:latin typeface="DM Sans"/>
                <a:ea typeface="DM Sans"/>
                <a:cs typeface="DM Sans"/>
                <a:sym typeface="DM Sans"/>
              </a:rPr>
              <a:t>.</a:t>
            </a:r>
            <a:r>
              <a:rPr lang="en-US" sz="3080">
                <a:solidFill>
                  <a:srgbClr val="1E1513"/>
                </a:solidFill>
                <a:latin typeface="DM Sans"/>
                <a:ea typeface="DM Sans"/>
                <a:cs typeface="DM Sans"/>
                <a:sym typeface="DM Sans"/>
              </a:rPr>
              <a:t>The 2-D Discrete Cosine Transform is </a:t>
            </a:r>
            <a:r>
              <a:rPr lang="en-US" sz="3080">
                <a:solidFill>
                  <a:srgbClr val="1E1513"/>
                </a:solidFill>
                <a:latin typeface="DM Sans"/>
                <a:ea typeface="DM Sans"/>
                <a:cs typeface="DM Sans"/>
                <a:sym typeface="DM Sans"/>
              </a:rPr>
              <a:t>just a one dimensional DCT applied twice,</a:t>
            </a:r>
          </a:p>
          <a:p>
            <a:pPr algn="l">
              <a:lnSpc>
                <a:spcPts val="4312"/>
              </a:lnSpc>
              <a:spcBef>
                <a:spcPct val="0"/>
              </a:spcBef>
            </a:pPr>
            <a:r>
              <a:rPr lang="en-US" sz="3080">
                <a:solidFill>
                  <a:srgbClr val="1E1513"/>
                </a:solidFill>
                <a:latin typeface="DM Sans"/>
                <a:ea typeface="DM Sans"/>
                <a:cs typeface="DM Sans"/>
                <a:sym typeface="DM Sans"/>
              </a:rPr>
              <a:t> once in the x direction, and again in the y direction. </a:t>
            </a:r>
          </a:p>
          <a:p>
            <a:pPr algn="ctr">
              <a:lnSpc>
                <a:spcPts val="4312"/>
              </a:lnSpc>
              <a:spcBef>
                <a:spcPct val="0"/>
              </a:spcBef>
            </a:pPr>
          </a:p>
        </p:txBody>
      </p:sp>
      <p:sp>
        <p:nvSpPr>
          <p:cNvPr name="TextBox 5" id="5"/>
          <p:cNvSpPr txBox="true"/>
          <p:nvPr/>
        </p:nvSpPr>
        <p:spPr>
          <a:xfrm rot="0">
            <a:off x="56155" y="4388775"/>
            <a:ext cx="13069848" cy="522467"/>
          </a:xfrm>
          <a:prstGeom prst="rect">
            <a:avLst/>
          </a:prstGeom>
        </p:spPr>
        <p:txBody>
          <a:bodyPr anchor="t" rtlCol="false" tIns="0" lIns="0" bIns="0" rIns="0">
            <a:spAutoFit/>
          </a:bodyPr>
          <a:lstStyle/>
          <a:p>
            <a:pPr algn="ctr">
              <a:lnSpc>
                <a:spcPts val="4277"/>
              </a:lnSpc>
              <a:spcBef>
                <a:spcPct val="0"/>
              </a:spcBef>
            </a:pPr>
            <a:r>
              <a:rPr lang="en-US" sz="3055">
                <a:solidFill>
                  <a:srgbClr val="1E1513"/>
                </a:solidFill>
                <a:latin typeface="DM Sans"/>
                <a:ea typeface="DM Sans"/>
                <a:cs typeface="DM Sans"/>
                <a:sym typeface="DM Sans"/>
              </a:rPr>
              <a:t>The DCT equation (Eq.1) computes the i, jth entry of the DCT of an image.</a:t>
            </a:r>
          </a:p>
        </p:txBody>
      </p:sp>
      <p:sp>
        <p:nvSpPr>
          <p:cNvPr name="TextBox 6" id="6"/>
          <p:cNvSpPr txBox="true"/>
          <p:nvPr/>
        </p:nvSpPr>
        <p:spPr>
          <a:xfrm rot="0">
            <a:off x="1917479" y="540182"/>
            <a:ext cx="14453043" cy="1071974"/>
          </a:xfrm>
          <a:prstGeom prst="rect">
            <a:avLst/>
          </a:prstGeom>
        </p:spPr>
        <p:txBody>
          <a:bodyPr anchor="t" rtlCol="false" tIns="0" lIns="0" bIns="0" rIns="0">
            <a:spAutoFit/>
          </a:bodyPr>
          <a:lstStyle/>
          <a:p>
            <a:pPr algn="l">
              <a:lnSpc>
                <a:spcPts val="8703"/>
              </a:lnSpc>
            </a:pPr>
            <a:r>
              <a:rPr lang="en-US" sz="6217">
                <a:solidFill>
                  <a:srgbClr val="1E1513"/>
                </a:solidFill>
                <a:latin typeface="Neue Machina Ultra-Bold"/>
                <a:ea typeface="Neue Machina Ultra-Bold"/>
                <a:cs typeface="Neue Machina Ultra-Bold"/>
                <a:sym typeface="Neue Machina Ultra-Bold"/>
              </a:rPr>
              <a:t>2) THE TWO-DIMENSIONAL DCT: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242859" y="576647"/>
            <a:ext cx="2611692" cy="3249843"/>
          </a:xfrm>
          <a:custGeom>
            <a:avLst/>
            <a:gdLst/>
            <a:ahLst/>
            <a:cxnLst/>
            <a:rect r="r" b="b" t="t" l="l"/>
            <a:pathLst>
              <a:path h="3249843" w="2611692">
                <a:moveTo>
                  <a:pt x="2611692" y="0"/>
                </a:moveTo>
                <a:lnTo>
                  <a:pt x="0" y="0"/>
                </a:lnTo>
                <a:lnTo>
                  <a:pt x="0" y="3249843"/>
                </a:lnTo>
                <a:lnTo>
                  <a:pt x="2611692" y="3249843"/>
                </a:lnTo>
                <a:lnTo>
                  <a:pt x="26116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10103234">
            <a:off x="16092879" y="9096747"/>
            <a:ext cx="3998034" cy="2828609"/>
          </a:xfrm>
          <a:custGeom>
            <a:avLst/>
            <a:gdLst/>
            <a:ahLst/>
            <a:cxnLst/>
            <a:rect r="r" b="b" t="t" l="l"/>
            <a:pathLst>
              <a:path h="2828609" w="3998034">
                <a:moveTo>
                  <a:pt x="0" y="2828609"/>
                </a:moveTo>
                <a:lnTo>
                  <a:pt x="3998034" y="2828609"/>
                </a:lnTo>
                <a:lnTo>
                  <a:pt x="3998034" y="0"/>
                </a:lnTo>
                <a:lnTo>
                  <a:pt x="0" y="0"/>
                </a:lnTo>
                <a:lnTo>
                  <a:pt x="0" y="28286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3304694">
            <a:off x="-2117858" y="-1041764"/>
            <a:ext cx="3998034" cy="2828609"/>
          </a:xfrm>
          <a:custGeom>
            <a:avLst/>
            <a:gdLst/>
            <a:ahLst/>
            <a:cxnLst/>
            <a:rect r="r" b="b" t="t" l="l"/>
            <a:pathLst>
              <a:path h="2828609" w="3998034">
                <a:moveTo>
                  <a:pt x="0" y="2828609"/>
                </a:moveTo>
                <a:lnTo>
                  <a:pt x="3998034" y="2828609"/>
                </a:lnTo>
                <a:lnTo>
                  <a:pt x="3998034" y="0"/>
                </a:lnTo>
                <a:lnTo>
                  <a:pt x="0" y="0"/>
                </a:lnTo>
                <a:lnTo>
                  <a:pt x="0" y="28286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879302" y="2201569"/>
            <a:ext cx="2611692" cy="3249843"/>
          </a:xfrm>
          <a:custGeom>
            <a:avLst/>
            <a:gdLst/>
            <a:ahLst/>
            <a:cxnLst/>
            <a:rect r="r" b="b" t="t" l="l"/>
            <a:pathLst>
              <a:path h="3249843" w="2611692">
                <a:moveTo>
                  <a:pt x="2611692" y="0"/>
                </a:moveTo>
                <a:lnTo>
                  <a:pt x="0" y="0"/>
                </a:lnTo>
                <a:lnTo>
                  <a:pt x="0" y="3249843"/>
                </a:lnTo>
                <a:lnTo>
                  <a:pt x="2611692" y="3249843"/>
                </a:lnTo>
                <a:lnTo>
                  <a:pt x="26116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72887" y="845082"/>
            <a:ext cx="11175818" cy="1080262"/>
          </a:xfrm>
          <a:prstGeom prst="rect">
            <a:avLst/>
          </a:prstGeom>
        </p:spPr>
        <p:txBody>
          <a:bodyPr anchor="t" rtlCol="false" tIns="0" lIns="0" bIns="0" rIns="0">
            <a:spAutoFit/>
          </a:bodyPr>
          <a:lstStyle/>
          <a:p>
            <a:pPr algn="ctr">
              <a:lnSpc>
                <a:spcPts val="8707"/>
              </a:lnSpc>
              <a:spcBef>
                <a:spcPct val="0"/>
              </a:spcBef>
            </a:pPr>
            <a:r>
              <a:rPr lang="en-US" sz="6219" u="sng">
                <a:solidFill>
                  <a:srgbClr val="1E1513"/>
                </a:solidFill>
                <a:latin typeface="Neue Machina Ultra-Bold"/>
                <a:ea typeface="Neue Machina Ultra-Bold"/>
                <a:cs typeface="Neue Machina Ultra-Bold"/>
                <a:sym typeface="Neue Machina Ultra-Bold"/>
              </a:rPr>
              <a:t>PROPERTIES OF DCT</a:t>
            </a:r>
          </a:p>
        </p:txBody>
      </p:sp>
      <p:sp>
        <p:nvSpPr>
          <p:cNvPr name="TextBox 7" id="7"/>
          <p:cNvSpPr txBox="true"/>
          <p:nvPr/>
        </p:nvSpPr>
        <p:spPr>
          <a:xfrm rot="0">
            <a:off x="1230124" y="2134894"/>
            <a:ext cx="14331831" cy="1590488"/>
          </a:xfrm>
          <a:prstGeom prst="rect">
            <a:avLst/>
          </a:prstGeom>
        </p:spPr>
        <p:txBody>
          <a:bodyPr anchor="t" rtlCol="false" tIns="0" lIns="0" bIns="0" rIns="0">
            <a:spAutoFit/>
          </a:bodyPr>
          <a:lstStyle/>
          <a:p>
            <a:pPr algn="l">
              <a:lnSpc>
                <a:spcPts val="4210"/>
              </a:lnSpc>
              <a:spcBef>
                <a:spcPct val="0"/>
              </a:spcBef>
            </a:pPr>
            <a:r>
              <a:rPr lang="en-US" sz="3007">
                <a:solidFill>
                  <a:srgbClr val="1E1513"/>
                </a:solidFill>
                <a:latin typeface="DM Sans Bold"/>
                <a:ea typeface="DM Sans Bold"/>
                <a:cs typeface="DM Sans Bold"/>
                <a:sym typeface="DM Sans Bold"/>
              </a:rPr>
              <a:t>a) Decorrelation: </a:t>
            </a:r>
            <a:r>
              <a:rPr lang="en-US" sz="3007">
                <a:solidFill>
                  <a:srgbClr val="1E1513"/>
                </a:solidFill>
                <a:latin typeface="DM Sans"/>
                <a:ea typeface="DM Sans"/>
                <a:cs typeface="DM Sans"/>
                <a:sym typeface="DM Sans"/>
              </a:rPr>
              <a:t>Image transformation, like DCT, removes similarities between nearby pixels, making it easier to compress the image without losing important details.</a:t>
            </a:r>
          </a:p>
        </p:txBody>
      </p:sp>
      <p:sp>
        <p:nvSpPr>
          <p:cNvPr name="TextBox 8" id="8"/>
          <p:cNvSpPr txBox="true"/>
          <p:nvPr/>
        </p:nvSpPr>
        <p:spPr>
          <a:xfrm rot="0">
            <a:off x="1230124" y="4356039"/>
            <a:ext cx="15224066" cy="2124071"/>
          </a:xfrm>
          <a:prstGeom prst="rect">
            <a:avLst/>
          </a:prstGeom>
        </p:spPr>
        <p:txBody>
          <a:bodyPr anchor="t" rtlCol="false" tIns="0" lIns="0" bIns="0" rIns="0">
            <a:spAutoFit/>
          </a:bodyPr>
          <a:lstStyle/>
          <a:p>
            <a:pPr algn="l">
              <a:lnSpc>
                <a:spcPts val="4200"/>
              </a:lnSpc>
              <a:spcBef>
                <a:spcPct val="0"/>
              </a:spcBef>
            </a:pPr>
            <a:r>
              <a:rPr lang="en-US" sz="3000">
                <a:solidFill>
                  <a:srgbClr val="1E1513"/>
                </a:solidFill>
                <a:latin typeface="DM Sans Bold"/>
                <a:ea typeface="DM Sans Bold"/>
                <a:cs typeface="DM Sans Bold"/>
                <a:sym typeface="DM Sans Bold"/>
              </a:rPr>
              <a:t>b) Energy Compaction</a:t>
            </a:r>
            <a:r>
              <a:rPr lang="en-US" sz="3000">
                <a:solidFill>
                  <a:srgbClr val="1E1513"/>
                </a:solidFill>
                <a:latin typeface="DM Sans"/>
                <a:ea typeface="DM Sans"/>
                <a:cs typeface="DM Sans"/>
                <a:sym typeface="DM Sans"/>
              </a:rPr>
              <a:t>:</a:t>
            </a:r>
            <a:r>
              <a:rPr lang="en-US" sz="3000">
                <a:solidFill>
                  <a:srgbClr val="1E1513"/>
                </a:solidFill>
                <a:latin typeface="DM Sans Italics"/>
                <a:ea typeface="DM Sans Italics"/>
                <a:cs typeface="DM Sans Italics"/>
                <a:sym typeface="DM Sans Italics"/>
              </a:rPr>
              <a:t> </a:t>
            </a:r>
            <a:r>
              <a:rPr lang="en-US" sz="3000">
                <a:solidFill>
                  <a:srgbClr val="1E1513"/>
                </a:solidFill>
                <a:latin typeface="DM Sans"/>
                <a:ea typeface="DM Sans"/>
                <a:cs typeface="DM Sans"/>
                <a:sym typeface="DM Sans"/>
              </a:rPr>
              <a:t>A good transformation scheme packs the data into fewer coefficients, so we can throw away the less important ones without making the picture look bad. DCT is great at this, especially for images with a lot of similarities between pixels.</a:t>
            </a:r>
          </a:p>
        </p:txBody>
      </p:sp>
      <p:sp>
        <p:nvSpPr>
          <p:cNvPr name="TextBox 9" id="9"/>
          <p:cNvSpPr txBox="true"/>
          <p:nvPr/>
        </p:nvSpPr>
        <p:spPr>
          <a:xfrm rot="0">
            <a:off x="1230124" y="7013510"/>
            <a:ext cx="15224066" cy="2124071"/>
          </a:xfrm>
          <a:prstGeom prst="rect">
            <a:avLst/>
          </a:prstGeom>
        </p:spPr>
        <p:txBody>
          <a:bodyPr anchor="t" rtlCol="false" tIns="0" lIns="0" bIns="0" rIns="0">
            <a:spAutoFit/>
          </a:bodyPr>
          <a:lstStyle/>
          <a:p>
            <a:pPr algn="l">
              <a:lnSpc>
                <a:spcPts val="4200"/>
              </a:lnSpc>
            </a:pPr>
            <a:r>
              <a:rPr lang="en-US" sz="3000">
                <a:solidFill>
                  <a:srgbClr val="1E1513"/>
                </a:solidFill>
                <a:latin typeface="DM Sans Bold"/>
                <a:ea typeface="DM Sans Bold"/>
                <a:cs typeface="DM Sans Bold"/>
                <a:sym typeface="DM Sans Bold"/>
              </a:rPr>
              <a:t>c) Symmetry:</a:t>
            </a:r>
            <a:r>
              <a:rPr lang="en-US" sz="3000">
                <a:solidFill>
                  <a:srgbClr val="1E1513"/>
                </a:solidFill>
                <a:latin typeface="DM Sans"/>
                <a:ea typeface="DM Sans"/>
                <a:cs typeface="DM Sans"/>
                <a:sym typeface="DM Sans"/>
              </a:rPr>
              <a:t> Row and column operations in the equation are the same, called symmetric transformation. This allows precomputing the transformation matrix for efficient computation.</a:t>
            </a:r>
          </a:p>
          <a:p>
            <a:pPr algn="l">
              <a:lnSpc>
                <a:spcPts val="4200"/>
              </a:lnSpc>
              <a:spcBef>
                <a:spcPct val="0"/>
              </a:spcBef>
            </a:pPr>
          </a:p>
        </p:txBody>
      </p:sp>
      <p:sp>
        <p:nvSpPr>
          <p:cNvPr name="TextBox 10" id="10"/>
          <p:cNvSpPr txBox="true"/>
          <p:nvPr/>
        </p:nvSpPr>
        <p:spPr>
          <a:xfrm rot="0">
            <a:off x="5725260" y="8208525"/>
            <a:ext cx="1971437" cy="514778"/>
          </a:xfrm>
          <a:prstGeom prst="rect">
            <a:avLst/>
          </a:prstGeom>
        </p:spPr>
        <p:txBody>
          <a:bodyPr anchor="t" rtlCol="false" tIns="0" lIns="0" bIns="0" rIns="0">
            <a:spAutoFit/>
          </a:bodyPr>
          <a:lstStyle/>
          <a:p>
            <a:pPr algn="ctr">
              <a:lnSpc>
                <a:spcPts val="4176"/>
              </a:lnSpc>
              <a:spcBef>
                <a:spcPct val="0"/>
              </a:spcBef>
            </a:pPr>
            <a:r>
              <a:rPr lang="en-US" sz="2983">
                <a:solidFill>
                  <a:srgbClr val="1E1513"/>
                </a:solidFill>
                <a:latin typeface="Neue Machina"/>
                <a:ea typeface="Neue Machina"/>
                <a:cs typeface="Neue Machina"/>
                <a:sym typeface="Neue Machina"/>
              </a:rPr>
              <a:t> D = TMT’ </a:t>
            </a:r>
          </a:p>
        </p:txBody>
      </p:sp>
    </p:spTree>
  </p:cSld>
  <p:clrMapOvr>
    <a:masterClrMapping/>
  </p:clrMapOvr>
  <p:transition spd="fast">
    <p:cover dir="rd"/>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F9F9"/>
        </a:solidFill>
      </p:bgPr>
    </p:bg>
    <p:spTree>
      <p:nvGrpSpPr>
        <p:cNvPr id="1" name=""/>
        <p:cNvGrpSpPr/>
        <p:nvPr/>
      </p:nvGrpSpPr>
      <p:grpSpPr>
        <a:xfrm>
          <a:off x="0" y="0"/>
          <a:ext cx="0" cy="0"/>
          <a:chOff x="0" y="0"/>
          <a:chExt cx="0" cy="0"/>
        </a:xfrm>
      </p:grpSpPr>
      <p:sp>
        <p:nvSpPr>
          <p:cNvPr name="Freeform 2" id="2"/>
          <p:cNvSpPr/>
          <p:nvPr/>
        </p:nvSpPr>
        <p:spPr>
          <a:xfrm flipH="false" flipV="false" rot="1000499">
            <a:off x="16062794" y="1795389"/>
            <a:ext cx="920686" cy="2057400"/>
          </a:xfrm>
          <a:custGeom>
            <a:avLst/>
            <a:gdLst/>
            <a:ahLst/>
            <a:cxnLst/>
            <a:rect r="r" b="b" t="t" l="l"/>
            <a:pathLst>
              <a:path h="2057400" w="920686">
                <a:moveTo>
                  <a:pt x="0" y="0"/>
                </a:moveTo>
                <a:lnTo>
                  <a:pt x="920687" y="0"/>
                </a:lnTo>
                <a:lnTo>
                  <a:pt x="92068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61375">
            <a:off x="874993" y="7510700"/>
            <a:ext cx="2257536" cy="2344585"/>
          </a:xfrm>
          <a:custGeom>
            <a:avLst/>
            <a:gdLst/>
            <a:ahLst/>
            <a:cxnLst/>
            <a:rect r="r" b="b" t="t" l="l"/>
            <a:pathLst>
              <a:path h="2344585" w="2257536">
                <a:moveTo>
                  <a:pt x="0" y="0"/>
                </a:moveTo>
                <a:lnTo>
                  <a:pt x="2257536" y="0"/>
                </a:lnTo>
                <a:lnTo>
                  <a:pt x="2257536" y="2344585"/>
                </a:lnTo>
                <a:lnTo>
                  <a:pt x="0" y="2344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5334">
            <a:off x="8037830" y="8709013"/>
            <a:ext cx="2008910" cy="1361037"/>
          </a:xfrm>
          <a:custGeom>
            <a:avLst/>
            <a:gdLst/>
            <a:ahLst/>
            <a:cxnLst/>
            <a:rect r="r" b="b" t="t" l="l"/>
            <a:pathLst>
              <a:path h="1361037" w="2008910">
                <a:moveTo>
                  <a:pt x="0" y="0"/>
                </a:moveTo>
                <a:lnTo>
                  <a:pt x="2008910" y="0"/>
                </a:lnTo>
                <a:lnTo>
                  <a:pt x="2008910" y="1361036"/>
                </a:lnTo>
                <a:lnTo>
                  <a:pt x="0" y="1361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19571" y="4659626"/>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true" rot="0">
            <a:off x="14696619" y="6172200"/>
            <a:ext cx="3591381" cy="4114800"/>
          </a:xfrm>
          <a:custGeom>
            <a:avLst/>
            <a:gdLst/>
            <a:ahLst/>
            <a:cxnLst/>
            <a:rect r="r" b="b" t="t" l="l"/>
            <a:pathLst>
              <a:path h="4114800" w="3591381">
                <a:moveTo>
                  <a:pt x="3591381" y="4114800"/>
                </a:moveTo>
                <a:lnTo>
                  <a:pt x="0" y="4114800"/>
                </a:lnTo>
                <a:lnTo>
                  <a:pt x="0" y="0"/>
                </a:lnTo>
                <a:lnTo>
                  <a:pt x="3591381" y="0"/>
                </a:lnTo>
                <a:lnTo>
                  <a:pt x="3591381"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true" rot="0">
            <a:off x="81027" y="0"/>
            <a:ext cx="3845468" cy="4114800"/>
          </a:xfrm>
          <a:custGeom>
            <a:avLst/>
            <a:gdLst/>
            <a:ahLst/>
            <a:cxnLst/>
            <a:rect r="r" b="b" t="t" l="l"/>
            <a:pathLst>
              <a:path h="4114800" w="3845468">
                <a:moveTo>
                  <a:pt x="0" y="4114800"/>
                </a:moveTo>
                <a:lnTo>
                  <a:pt x="3845468" y="4114800"/>
                </a:lnTo>
                <a:lnTo>
                  <a:pt x="3845468" y="0"/>
                </a:lnTo>
                <a:lnTo>
                  <a:pt x="0" y="0"/>
                </a:lnTo>
                <a:lnTo>
                  <a:pt x="0"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0776703" y="2196123"/>
            <a:ext cx="10625911" cy="2463503"/>
          </a:xfrm>
          <a:custGeom>
            <a:avLst/>
            <a:gdLst/>
            <a:ahLst/>
            <a:cxnLst/>
            <a:rect r="r" b="b" t="t" l="l"/>
            <a:pathLst>
              <a:path h="2463503" w="10625911">
                <a:moveTo>
                  <a:pt x="0" y="0"/>
                </a:moveTo>
                <a:lnTo>
                  <a:pt x="10625911" y="0"/>
                </a:lnTo>
                <a:lnTo>
                  <a:pt x="10625911" y="2463503"/>
                </a:lnTo>
                <a:lnTo>
                  <a:pt x="0" y="2463503"/>
                </a:lnTo>
                <a:lnTo>
                  <a:pt x="0" y="0"/>
                </a:lnTo>
                <a:close/>
              </a:path>
            </a:pathLst>
          </a:custGeom>
          <a:blipFill>
            <a:blip r:embed="rId14"/>
            <a:stretch>
              <a:fillRect l="0" t="0" r="0" b="0"/>
            </a:stretch>
          </a:blipFill>
        </p:spPr>
      </p:sp>
      <p:sp>
        <p:nvSpPr>
          <p:cNvPr name="Freeform 9" id="9"/>
          <p:cNvSpPr/>
          <p:nvPr/>
        </p:nvSpPr>
        <p:spPr>
          <a:xfrm flipH="false" flipV="false" rot="0">
            <a:off x="9144000" y="5683618"/>
            <a:ext cx="7772293" cy="3631317"/>
          </a:xfrm>
          <a:custGeom>
            <a:avLst/>
            <a:gdLst/>
            <a:ahLst/>
            <a:cxnLst/>
            <a:rect r="r" b="b" t="t" l="l"/>
            <a:pathLst>
              <a:path h="3631317" w="7772293">
                <a:moveTo>
                  <a:pt x="0" y="0"/>
                </a:moveTo>
                <a:lnTo>
                  <a:pt x="7772293" y="0"/>
                </a:lnTo>
                <a:lnTo>
                  <a:pt x="7772293" y="3631317"/>
                </a:lnTo>
                <a:lnTo>
                  <a:pt x="0" y="3631317"/>
                </a:lnTo>
                <a:lnTo>
                  <a:pt x="0" y="0"/>
                </a:lnTo>
                <a:close/>
              </a:path>
            </a:pathLst>
          </a:custGeom>
          <a:blipFill>
            <a:blip r:embed="rId15"/>
            <a:stretch>
              <a:fillRect l="0" t="0" r="0" b="0"/>
            </a:stretch>
          </a:blipFill>
        </p:spPr>
      </p:sp>
      <p:sp>
        <p:nvSpPr>
          <p:cNvPr name="Freeform 10" id="10"/>
          <p:cNvSpPr/>
          <p:nvPr/>
        </p:nvSpPr>
        <p:spPr>
          <a:xfrm flipH="false" flipV="false" rot="0">
            <a:off x="742782" y="6275074"/>
            <a:ext cx="6171681" cy="1767584"/>
          </a:xfrm>
          <a:custGeom>
            <a:avLst/>
            <a:gdLst/>
            <a:ahLst/>
            <a:cxnLst/>
            <a:rect r="r" b="b" t="t" l="l"/>
            <a:pathLst>
              <a:path h="1767584" w="6171681">
                <a:moveTo>
                  <a:pt x="0" y="0"/>
                </a:moveTo>
                <a:lnTo>
                  <a:pt x="6171682" y="0"/>
                </a:lnTo>
                <a:lnTo>
                  <a:pt x="6171682" y="1767584"/>
                </a:lnTo>
                <a:lnTo>
                  <a:pt x="0" y="1767584"/>
                </a:lnTo>
                <a:lnTo>
                  <a:pt x="0" y="0"/>
                </a:lnTo>
                <a:close/>
              </a:path>
            </a:pathLst>
          </a:custGeom>
          <a:blipFill>
            <a:blip r:embed="rId16"/>
            <a:stretch>
              <a:fillRect l="0" t="-110001" r="0" b="0"/>
            </a:stretch>
          </a:blipFill>
        </p:spPr>
      </p:sp>
      <p:sp>
        <p:nvSpPr>
          <p:cNvPr name="TextBox 11" id="11"/>
          <p:cNvSpPr txBox="true"/>
          <p:nvPr/>
        </p:nvSpPr>
        <p:spPr>
          <a:xfrm rot="0">
            <a:off x="3116441" y="742071"/>
            <a:ext cx="6923827" cy="912135"/>
          </a:xfrm>
          <a:prstGeom prst="rect">
            <a:avLst/>
          </a:prstGeom>
        </p:spPr>
        <p:txBody>
          <a:bodyPr anchor="t" rtlCol="false" tIns="0" lIns="0" bIns="0" rIns="0">
            <a:spAutoFit/>
          </a:bodyPr>
          <a:lstStyle/>
          <a:p>
            <a:pPr algn="ctr">
              <a:lnSpc>
                <a:spcPts val="7474"/>
              </a:lnSpc>
              <a:spcBef>
                <a:spcPct val="0"/>
              </a:spcBef>
            </a:pPr>
            <a:r>
              <a:rPr lang="en-US" sz="5339">
                <a:solidFill>
                  <a:srgbClr val="1E1513"/>
                </a:solidFill>
                <a:latin typeface="Neue Machina Ultra-Bold"/>
                <a:ea typeface="Neue Machina Ultra-Bold"/>
                <a:cs typeface="Neue Machina Ultra-Bold"/>
                <a:sym typeface="Neue Machina Ultra-Bold"/>
              </a:rPr>
              <a:t>THE DCT MATRIX</a:t>
            </a:r>
          </a:p>
        </p:txBody>
      </p:sp>
      <p:sp>
        <p:nvSpPr>
          <p:cNvPr name="TextBox 12" id="12"/>
          <p:cNvSpPr txBox="true"/>
          <p:nvPr/>
        </p:nvSpPr>
        <p:spPr>
          <a:xfrm rot="0">
            <a:off x="-1843296" y="2236117"/>
            <a:ext cx="14218849" cy="1109269"/>
          </a:xfrm>
          <a:prstGeom prst="rect">
            <a:avLst/>
          </a:prstGeom>
        </p:spPr>
        <p:txBody>
          <a:bodyPr anchor="t" rtlCol="false" tIns="0" lIns="0" bIns="0" rIns="0">
            <a:spAutoFit/>
          </a:bodyPr>
          <a:lstStyle/>
          <a:p>
            <a:pPr algn="ctr">
              <a:lnSpc>
                <a:spcPts val="4484"/>
              </a:lnSpc>
              <a:spcBef>
                <a:spcPct val="0"/>
              </a:spcBef>
            </a:pPr>
            <a:r>
              <a:rPr lang="en-US" sz="3203">
                <a:solidFill>
                  <a:srgbClr val="1E1513"/>
                </a:solidFill>
                <a:latin typeface="DM Sans"/>
                <a:ea typeface="DM Sans"/>
                <a:cs typeface="DM Sans"/>
                <a:sym typeface="DM Sans"/>
              </a:rPr>
              <a:t>To get the matrix form of Equation (1), we will use the </a:t>
            </a:r>
          </a:p>
          <a:p>
            <a:pPr algn="ctr">
              <a:lnSpc>
                <a:spcPts val="4484"/>
              </a:lnSpc>
              <a:spcBef>
                <a:spcPct val="0"/>
              </a:spcBef>
            </a:pPr>
            <a:r>
              <a:rPr lang="en-US" sz="3203">
                <a:solidFill>
                  <a:srgbClr val="1E1513"/>
                </a:solidFill>
                <a:latin typeface="DM Sans"/>
                <a:ea typeface="DM Sans"/>
                <a:cs typeface="DM Sans"/>
                <a:sym typeface="DM Sans"/>
              </a:rPr>
              <a:t>following equation,</a:t>
            </a:r>
          </a:p>
        </p:txBody>
      </p:sp>
      <p:sp>
        <p:nvSpPr>
          <p:cNvPr name="TextBox 13" id="13"/>
          <p:cNvSpPr txBox="true"/>
          <p:nvPr/>
        </p:nvSpPr>
        <p:spPr>
          <a:xfrm rot="0">
            <a:off x="-1521826" y="4470134"/>
            <a:ext cx="11562093" cy="565784"/>
          </a:xfrm>
          <a:prstGeom prst="rect">
            <a:avLst/>
          </a:prstGeom>
        </p:spPr>
        <p:txBody>
          <a:bodyPr anchor="t" rtlCol="false" tIns="0" lIns="0" bIns="0" rIns="0">
            <a:spAutoFit/>
          </a:bodyPr>
          <a:lstStyle/>
          <a:p>
            <a:pPr algn="ctr">
              <a:lnSpc>
                <a:spcPts val="4515"/>
              </a:lnSpc>
              <a:spcBef>
                <a:spcPct val="0"/>
              </a:spcBef>
            </a:pPr>
            <a:r>
              <a:rPr lang="en-US" sz="3225">
                <a:solidFill>
                  <a:srgbClr val="1E1513"/>
                </a:solidFill>
                <a:latin typeface="DM Sans"/>
                <a:ea typeface="DM Sans"/>
                <a:cs typeface="DM Sans"/>
                <a:sym typeface="DM Sans"/>
              </a:rPr>
              <a:t>For an 4x4 block it results in this matrix:</a:t>
            </a:r>
          </a:p>
        </p:txBody>
      </p:sp>
      <p:sp>
        <p:nvSpPr>
          <p:cNvPr name="Freeform 14" id="14"/>
          <p:cNvSpPr/>
          <p:nvPr/>
        </p:nvSpPr>
        <p:spPr>
          <a:xfrm flipH="false" flipV="false" rot="0">
            <a:off x="7012336" y="6619903"/>
            <a:ext cx="2131664" cy="828981"/>
          </a:xfrm>
          <a:custGeom>
            <a:avLst/>
            <a:gdLst/>
            <a:ahLst/>
            <a:cxnLst/>
            <a:rect r="r" b="b" t="t" l="l"/>
            <a:pathLst>
              <a:path h="828981" w="2131664">
                <a:moveTo>
                  <a:pt x="0" y="0"/>
                </a:moveTo>
                <a:lnTo>
                  <a:pt x="2131664" y="0"/>
                </a:lnTo>
                <a:lnTo>
                  <a:pt x="2131664" y="828980"/>
                </a:lnTo>
                <a:lnTo>
                  <a:pt x="0" y="828980"/>
                </a:lnTo>
                <a:lnTo>
                  <a:pt x="0" y="0"/>
                </a:lnTo>
                <a:close/>
              </a:path>
            </a:pathLst>
          </a:custGeom>
          <a:blipFill>
            <a:blip r:embed="rId17"/>
            <a:stretch>
              <a:fillRect l="0" t="0" r="0" b="0"/>
            </a:stretch>
          </a:blipFill>
        </p:spPr>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508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7038826">
            <a:off x="15370600" y="7551068"/>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2023" y="1829646"/>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228898" y="173345"/>
            <a:ext cx="3249217" cy="2908049"/>
          </a:xfrm>
          <a:custGeom>
            <a:avLst/>
            <a:gdLst/>
            <a:ahLst/>
            <a:cxnLst/>
            <a:rect r="r" b="b" t="t" l="l"/>
            <a:pathLst>
              <a:path h="2908049" w="3249217">
                <a:moveTo>
                  <a:pt x="0" y="0"/>
                </a:moveTo>
                <a:lnTo>
                  <a:pt x="3249218" y="0"/>
                </a:lnTo>
                <a:lnTo>
                  <a:pt x="3249218" y="2908049"/>
                </a:lnTo>
                <a:lnTo>
                  <a:pt x="0" y="2908049"/>
                </a:lnTo>
                <a:lnTo>
                  <a:pt x="0" y="0"/>
                </a:lnTo>
                <a:close/>
              </a:path>
            </a:pathLst>
          </a:custGeom>
          <a:blipFill>
            <a:blip r:embed="rId7"/>
            <a:stretch>
              <a:fillRect l="0" t="0" r="0" b="0"/>
            </a:stretch>
          </a:blipFill>
        </p:spPr>
      </p:sp>
      <p:sp>
        <p:nvSpPr>
          <p:cNvPr name="TextBox 6" id="6"/>
          <p:cNvSpPr txBox="true"/>
          <p:nvPr/>
        </p:nvSpPr>
        <p:spPr>
          <a:xfrm rot="0">
            <a:off x="152400" y="3505016"/>
            <a:ext cx="13328345" cy="2925147"/>
          </a:xfrm>
          <a:prstGeom prst="rect">
            <a:avLst/>
          </a:prstGeom>
        </p:spPr>
        <p:txBody>
          <a:bodyPr anchor="t" rtlCol="false" tIns="0" lIns="0" bIns="0" rIns="0">
            <a:spAutoFit/>
          </a:bodyPr>
          <a:lstStyle/>
          <a:p>
            <a:pPr algn="l" marL="720401" indent="-360201" lvl="1">
              <a:lnSpc>
                <a:spcPts val="4671"/>
              </a:lnSpc>
              <a:buFont typeface="Arial"/>
              <a:buChar char="•"/>
            </a:pPr>
            <a:r>
              <a:rPr lang="en-US" sz="3336">
                <a:solidFill>
                  <a:srgbClr val="1E1513"/>
                </a:solidFill>
                <a:latin typeface="DM Sans Bold"/>
                <a:ea typeface="DM Sans Bold"/>
                <a:cs typeface="DM Sans Bold"/>
                <a:sym typeface="DM Sans Bold"/>
              </a:rPr>
              <a:t> </a:t>
            </a:r>
            <a:r>
              <a:rPr lang="en-US" sz="3336">
                <a:solidFill>
                  <a:srgbClr val="1E1513"/>
                </a:solidFill>
                <a:latin typeface="DM Sans Bold"/>
                <a:ea typeface="DM Sans Bold"/>
                <a:cs typeface="DM Sans Bold"/>
                <a:sym typeface="DM Sans Bold"/>
              </a:rPr>
              <a:t>A High level programming Language.</a:t>
            </a:r>
          </a:p>
          <a:p>
            <a:pPr algn="l" marL="720401" indent="-360201" lvl="1">
              <a:lnSpc>
                <a:spcPts val="4671"/>
              </a:lnSpc>
              <a:buFont typeface="Arial"/>
              <a:buChar char="•"/>
            </a:pPr>
            <a:r>
              <a:rPr lang="en-US" sz="3336">
                <a:solidFill>
                  <a:srgbClr val="1E1513"/>
                </a:solidFill>
                <a:latin typeface="DM Sans Bold"/>
                <a:ea typeface="DM Sans Bold"/>
                <a:cs typeface="DM Sans Bold"/>
                <a:sym typeface="DM Sans Bold"/>
              </a:rPr>
              <a:t> Faster than traditional computing Language</a:t>
            </a:r>
          </a:p>
          <a:p>
            <a:pPr algn="l" marL="720401" indent="-360201" lvl="1">
              <a:lnSpc>
                <a:spcPts val="4671"/>
              </a:lnSpc>
              <a:buFont typeface="Arial"/>
              <a:buChar char="•"/>
            </a:pPr>
            <a:r>
              <a:rPr lang="en-US" sz="3336">
                <a:solidFill>
                  <a:srgbClr val="1E1513"/>
                </a:solidFill>
                <a:latin typeface="DM Sans Bold"/>
                <a:ea typeface="DM Sans Bold"/>
                <a:cs typeface="DM Sans Bold"/>
                <a:sym typeface="DM Sans Bold"/>
              </a:rPr>
              <a:t>Used in Algorithm Development and Data Analysis</a:t>
            </a:r>
          </a:p>
          <a:p>
            <a:pPr algn="l" marL="720401" indent="-360201" lvl="1">
              <a:lnSpc>
                <a:spcPts val="4671"/>
              </a:lnSpc>
              <a:buFont typeface="Arial"/>
              <a:buChar char="•"/>
            </a:pPr>
            <a:r>
              <a:rPr lang="en-US" sz="3336">
                <a:solidFill>
                  <a:srgbClr val="1E1513"/>
                </a:solidFill>
                <a:latin typeface="DM Sans Bold"/>
                <a:ea typeface="DM Sans Bold"/>
                <a:cs typeface="DM Sans Bold"/>
                <a:sym typeface="DM Sans Bold"/>
              </a:rPr>
              <a:t> An interactive technical computing environment</a:t>
            </a:r>
          </a:p>
          <a:p>
            <a:pPr algn="l">
              <a:lnSpc>
                <a:spcPts val="4671"/>
              </a:lnSpc>
            </a:pPr>
          </a:p>
        </p:txBody>
      </p:sp>
      <p:sp>
        <p:nvSpPr>
          <p:cNvPr name="TextBox 7" id="7"/>
          <p:cNvSpPr txBox="true"/>
          <p:nvPr/>
        </p:nvSpPr>
        <p:spPr>
          <a:xfrm rot="0">
            <a:off x="869971" y="647676"/>
            <a:ext cx="12983535" cy="1181969"/>
          </a:xfrm>
          <a:prstGeom prst="rect">
            <a:avLst/>
          </a:prstGeom>
        </p:spPr>
        <p:txBody>
          <a:bodyPr anchor="t" rtlCol="false" tIns="0" lIns="0" bIns="0" rIns="0">
            <a:spAutoFit/>
          </a:bodyPr>
          <a:lstStyle/>
          <a:p>
            <a:pPr algn="l">
              <a:lnSpc>
                <a:spcPts val="9635"/>
              </a:lnSpc>
            </a:pPr>
            <a:r>
              <a:rPr lang="en-US" sz="6882">
                <a:solidFill>
                  <a:srgbClr val="1E1513"/>
                </a:solidFill>
                <a:latin typeface="Neue Machina Ultra-Bold"/>
                <a:ea typeface="Neue Machina Ultra-Bold"/>
                <a:cs typeface="Neue Machina Ultra-Bold"/>
                <a:sym typeface="Neue Machina Ultra-Bold"/>
              </a:rPr>
              <a:t>TOOLS USED - MATLAB</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76476" y="48621"/>
            <a:ext cx="3249217" cy="2908049"/>
          </a:xfrm>
          <a:custGeom>
            <a:avLst/>
            <a:gdLst/>
            <a:ahLst/>
            <a:cxnLst/>
            <a:rect r="r" b="b" t="t" l="l"/>
            <a:pathLst>
              <a:path h="2908049" w="3249217">
                <a:moveTo>
                  <a:pt x="0" y="0"/>
                </a:moveTo>
                <a:lnTo>
                  <a:pt x="3249217" y="0"/>
                </a:lnTo>
                <a:lnTo>
                  <a:pt x="3249217" y="2908050"/>
                </a:lnTo>
                <a:lnTo>
                  <a:pt x="0" y="2908050"/>
                </a:lnTo>
                <a:lnTo>
                  <a:pt x="0" y="0"/>
                </a:lnTo>
                <a:close/>
              </a:path>
            </a:pathLst>
          </a:custGeom>
          <a:blipFill>
            <a:blip r:embed="rId2"/>
            <a:stretch>
              <a:fillRect l="0" t="0" r="0" b="0"/>
            </a:stretch>
          </a:blipFill>
        </p:spPr>
      </p:sp>
      <p:sp>
        <p:nvSpPr>
          <p:cNvPr name="Freeform 3" id="3"/>
          <p:cNvSpPr/>
          <p:nvPr/>
        </p:nvSpPr>
        <p:spPr>
          <a:xfrm flipH="false" flipV="false" rot="0">
            <a:off x="3817971" y="2245596"/>
            <a:ext cx="4006895" cy="1947624"/>
          </a:xfrm>
          <a:custGeom>
            <a:avLst/>
            <a:gdLst/>
            <a:ahLst/>
            <a:cxnLst/>
            <a:rect r="r" b="b" t="t" l="l"/>
            <a:pathLst>
              <a:path h="1947624" w="4006895">
                <a:moveTo>
                  <a:pt x="0" y="0"/>
                </a:moveTo>
                <a:lnTo>
                  <a:pt x="4006895" y="0"/>
                </a:lnTo>
                <a:lnTo>
                  <a:pt x="4006895" y="1947624"/>
                </a:lnTo>
                <a:lnTo>
                  <a:pt x="0" y="1947624"/>
                </a:lnTo>
                <a:lnTo>
                  <a:pt x="0" y="0"/>
                </a:lnTo>
                <a:close/>
              </a:path>
            </a:pathLst>
          </a:custGeom>
          <a:blipFill>
            <a:blip r:embed="rId3"/>
            <a:stretch>
              <a:fillRect l="0" t="0" r="0" b="0"/>
            </a:stretch>
          </a:blipFill>
        </p:spPr>
      </p:sp>
      <p:sp>
        <p:nvSpPr>
          <p:cNvPr name="Freeform 4" id="4"/>
          <p:cNvSpPr/>
          <p:nvPr/>
        </p:nvSpPr>
        <p:spPr>
          <a:xfrm flipH="false" flipV="false" rot="0">
            <a:off x="8300488" y="2829200"/>
            <a:ext cx="1849839" cy="719382"/>
          </a:xfrm>
          <a:custGeom>
            <a:avLst/>
            <a:gdLst/>
            <a:ahLst/>
            <a:cxnLst/>
            <a:rect r="r" b="b" t="t" l="l"/>
            <a:pathLst>
              <a:path h="719382" w="1849839">
                <a:moveTo>
                  <a:pt x="0" y="0"/>
                </a:moveTo>
                <a:lnTo>
                  <a:pt x="1849839" y="0"/>
                </a:lnTo>
                <a:lnTo>
                  <a:pt x="1849839" y="719382"/>
                </a:lnTo>
                <a:lnTo>
                  <a:pt x="0" y="719382"/>
                </a:lnTo>
                <a:lnTo>
                  <a:pt x="0" y="0"/>
                </a:lnTo>
                <a:close/>
              </a:path>
            </a:pathLst>
          </a:custGeom>
          <a:blipFill>
            <a:blip r:embed="rId4"/>
            <a:stretch>
              <a:fillRect l="0" t="0" r="0" b="0"/>
            </a:stretch>
          </a:blipFill>
        </p:spPr>
      </p:sp>
      <p:sp>
        <p:nvSpPr>
          <p:cNvPr name="Freeform 5" id="5"/>
          <p:cNvSpPr/>
          <p:nvPr/>
        </p:nvSpPr>
        <p:spPr>
          <a:xfrm flipH="false" flipV="false" rot="0">
            <a:off x="10150327" y="2245596"/>
            <a:ext cx="3059324" cy="1999028"/>
          </a:xfrm>
          <a:custGeom>
            <a:avLst/>
            <a:gdLst/>
            <a:ahLst/>
            <a:cxnLst/>
            <a:rect r="r" b="b" t="t" l="l"/>
            <a:pathLst>
              <a:path h="1999028" w="3059324">
                <a:moveTo>
                  <a:pt x="0" y="0"/>
                </a:moveTo>
                <a:lnTo>
                  <a:pt x="3059324" y="0"/>
                </a:lnTo>
                <a:lnTo>
                  <a:pt x="3059324" y="1999028"/>
                </a:lnTo>
                <a:lnTo>
                  <a:pt x="0" y="1999028"/>
                </a:lnTo>
                <a:lnTo>
                  <a:pt x="0" y="0"/>
                </a:lnTo>
                <a:close/>
              </a:path>
            </a:pathLst>
          </a:custGeom>
          <a:blipFill>
            <a:blip r:embed="rId5"/>
            <a:stretch>
              <a:fillRect l="0" t="0" r="0" b="0"/>
            </a:stretch>
          </a:blipFill>
        </p:spPr>
      </p:sp>
      <p:sp>
        <p:nvSpPr>
          <p:cNvPr name="TextBox 6" id="6"/>
          <p:cNvSpPr txBox="true"/>
          <p:nvPr/>
        </p:nvSpPr>
        <p:spPr>
          <a:xfrm rot="0">
            <a:off x="1270057" y="422310"/>
            <a:ext cx="13490553" cy="1080336"/>
          </a:xfrm>
          <a:prstGeom prst="rect">
            <a:avLst/>
          </a:prstGeom>
        </p:spPr>
        <p:txBody>
          <a:bodyPr anchor="t" rtlCol="false" tIns="0" lIns="0" bIns="0" rIns="0">
            <a:spAutoFit/>
          </a:bodyPr>
          <a:lstStyle/>
          <a:p>
            <a:pPr algn="l">
              <a:lnSpc>
                <a:spcPts val="8703"/>
              </a:lnSpc>
            </a:pPr>
            <a:r>
              <a:rPr lang="en-US" sz="6217" u="sng">
                <a:solidFill>
                  <a:srgbClr val="1E1513"/>
                </a:solidFill>
                <a:latin typeface="Neue Machina Ultra-Bold"/>
                <a:ea typeface="Neue Machina Ultra-Bold"/>
                <a:cs typeface="Neue Machina Ultra-Bold"/>
                <a:sym typeface="Neue Machina Ultra-Bold"/>
              </a:rPr>
              <a:t>Functions for MATLAB Images</a:t>
            </a:r>
          </a:p>
        </p:txBody>
      </p:sp>
      <p:sp>
        <p:nvSpPr>
          <p:cNvPr name="TextBox 7" id="7"/>
          <p:cNvSpPr txBox="true"/>
          <p:nvPr/>
        </p:nvSpPr>
        <p:spPr>
          <a:xfrm rot="0">
            <a:off x="292915" y="4460892"/>
            <a:ext cx="17702169" cy="1781092"/>
          </a:xfrm>
          <a:prstGeom prst="rect">
            <a:avLst/>
          </a:prstGeom>
        </p:spPr>
        <p:txBody>
          <a:bodyPr anchor="t" rtlCol="false" tIns="0" lIns="0" bIns="0" rIns="0">
            <a:spAutoFit/>
          </a:bodyPr>
          <a:lstStyle/>
          <a:p>
            <a:pPr algn="just" marL="729372" indent="-364686" lvl="1">
              <a:lnSpc>
                <a:spcPts val="4729"/>
              </a:lnSpc>
              <a:buFont typeface="Arial"/>
              <a:buChar char="•"/>
            </a:pPr>
            <a:r>
              <a:rPr lang="en-US" sz="3378">
                <a:solidFill>
                  <a:srgbClr val="22423D"/>
                </a:solidFill>
                <a:latin typeface="DM Sans"/>
                <a:ea typeface="DM Sans"/>
                <a:cs typeface="DM Sans"/>
                <a:sym typeface="DM Sans"/>
              </a:rPr>
              <a:t>imread(): reads or loads the image which we want to process</a:t>
            </a:r>
          </a:p>
          <a:p>
            <a:pPr algn="just" marL="729372" indent="-364686" lvl="1">
              <a:lnSpc>
                <a:spcPts val="4729"/>
              </a:lnSpc>
              <a:buFont typeface="Arial"/>
              <a:buChar char="•"/>
            </a:pPr>
            <a:r>
              <a:rPr lang="en-US" sz="3378">
                <a:solidFill>
                  <a:srgbClr val="22423D"/>
                </a:solidFill>
                <a:latin typeface="DM Sans"/>
                <a:ea typeface="DM Sans"/>
                <a:cs typeface="DM Sans"/>
                <a:sym typeface="DM Sans"/>
              </a:rPr>
              <a:t>imshow(): displays the image that we have loaded</a:t>
            </a:r>
          </a:p>
          <a:p>
            <a:pPr algn="just">
              <a:lnSpc>
                <a:spcPts val="4729"/>
              </a:lnSpc>
            </a:pPr>
          </a:p>
        </p:txBody>
      </p:sp>
      <p:sp>
        <p:nvSpPr>
          <p:cNvPr name="Freeform 8" id="8"/>
          <p:cNvSpPr/>
          <p:nvPr/>
        </p:nvSpPr>
        <p:spPr>
          <a:xfrm flipH="false" flipV="false" rot="0">
            <a:off x="5821418" y="7854601"/>
            <a:ext cx="1477519" cy="574591"/>
          </a:xfrm>
          <a:custGeom>
            <a:avLst/>
            <a:gdLst/>
            <a:ahLst/>
            <a:cxnLst/>
            <a:rect r="r" b="b" t="t" l="l"/>
            <a:pathLst>
              <a:path h="574591" w="1477519">
                <a:moveTo>
                  <a:pt x="0" y="0"/>
                </a:moveTo>
                <a:lnTo>
                  <a:pt x="1477519" y="0"/>
                </a:lnTo>
                <a:lnTo>
                  <a:pt x="1477519" y="574591"/>
                </a:lnTo>
                <a:lnTo>
                  <a:pt x="0" y="574591"/>
                </a:lnTo>
                <a:lnTo>
                  <a:pt x="0" y="0"/>
                </a:lnTo>
                <a:close/>
              </a:path>
            </a:pathLst>
          </a:custGeom>
          <a:blipFill>
            <a:blip r:embed="rId4"/>
            <a:stretch>
              <a:fillRect l="0" t="0" r="0" b="0"/>
            </a:stretch>
          </a:blipFill>
        </p:spPr>
      </p:sp>
      <p:sp>
        <p:nvSpPr>
          <p:cNvPr name="Freeform 9" id="9"/>
          <p:cNvSpPr/>
          <p:nvPr/>
        </p:nvSpPr>
        <p:spPr>
          <a:xfrm flipH="false" flipV="false" rot="0">
            <a:off x="-137452" y="6984934"/>
            <a:ext cx="5958871" cy="2313926"/>
          </a:xfrm>
          <a:custGeom>
            <a:avLst/>
            <a:gdLst/>
            <a:ahLst/>
            <a:cxnLst/>
            <a:rect r="r" b="b" t="t" l="l"/>
            <a:pathLst>
              <a:path h="2313926" w="5958871">
                <a:moveTo>
                  <a:pt x="0" y="0"/>
                </a:moveTo>
                <a:lnTo>
                  <a:pt x="5958870" y="0"/>
                </a:lnTo>
                <a:lnTo>
                  <a:pt x="5958870" y="2313925"/>
                </a:lnTo>
                <a:lnTo>
                  <a:pt x="0" y="2313925"/>
                </a:lnTo>
                <a:lnTo>
                  <a:pt x="0" y="0"/>
                </a:lnTo>
                <a:close/>
              </a:path>
            </a:pathLst>
          </a:custGeom>
          <a:blipFill>
            <a:blip r:embed="rId6"/>
            <a:stretch>
              <a:fillRect l="0" t="0" r="0" b="0"/>
            </a:stretch>
          </a:blipFill>
        </p:spPr>
      </p:sp>
      <p:sp>
        <p:nvSpPr>
          <p:cNvPr name="Freeform 10" id="10"/>
          <p:cNvSpPr/>
          <p:nvPr/>
        </p:nvSpPr>
        <p:spPr>
          <a:xfrm flipH="false" flipV="false" rot="0">
            <a:off x="7342542" y="6304053"/>
            <a:ext cx="4774604" cy="3675687"/>
          </a:xfrm>
          <a:custGeom>
            <a:avLst/>
            <a:gdLst/>
            <a:ahLst/>
            <a:cxnLst/>
            <a:rect r="r" b="b" t="t" l="l"/>
            <a:pathLst>
              <a:path h="3675687" w="4774604">
                <a:moveTo>
                  <a:pt x="0" y="0"/>
                </a:moveTo>
                <a:lnTo>
                  <a:pt x="4774605" y="0"/>
                </a:lnTo>
                <a:lnTo>
                  <a:pt x="4774605" y="3675687"/>
                </a:lnTo>
                <a:lnTo>
                  <a:pt x="0" y="3675687"/>
                </a:lnTo>
                <a:lnTo>
                  <a:pt x="0" y="0"/>
                </a:lnTo>
                <a:close/>
              </a:path>
            </a:pathLst>
          </a:custGeom>
          <a:blipFill>
            <a:blip r:embed="rId7"/>
            <a:stretch>
              <a:fillRect l="0" t="0" r="0" b="0"/>
            </a:stretch>
          </a:blipFill>
        </p:spPr>
      </p:sp>
      <p:sp>
        <p:nvSpPr>
          <p:cNvPr name="TextBox 11" id="11"/>
          <p:cNvSpPr txBox="true"/>
          <p:nvPr/>
        </p:nvSpPr>
        <p:spPr>
          <a:xfrm rot="0">
            <a:off x="12373090" y="7518051"/>
            <a:ext cx="5914910" cy="1181017"/>
          </a:xfrm>
          <a:prstGeom prst="rect">
            <a:avLst/>
          </a:prstGeom>
        </p:spPr>
        <p:txBody>
          <a:bodyPr anchor="t" rtlCol="false" tIns="0" lIns="0" bIns="0" rIns="0">
            <a:spAutoFit/>
          </a:bodyPr>
          <a:lstStyle/>
          <a:p>
            <a:pPr algn="just">
              <a:lnSpc>
                <a:spcPts val="4729"/>
              </a:lnSpc>
            </a:pPr>
            <a:r>
              <a:rPr lang="en-US" sz="3378">
                <a:solidFill>
                  <a:srgbClr val="22423D"/>
                </a:solidFill>
                <a:latin typeface="DM Sans"/>
                <a:ea typeface="DM Sans"/>
                <a:cs typeface="DM Sans"/>
                <a:sym typeface="DM Sans"/>
              </a:rPr>
              <a:t>imshowpair(): Utility function for comparing two images</a:t>
            </a:r>
          </a:p>
        </p:txBody>
      </p:sp>
    </p:spTree>
  </p:cSld>
  <p:clrMapOvr>
    <a:masterClrMapping/>
  </p:clrMapOvr>
  <p:transition spd="fast">
    <p:cover dir="rd"/>
  </p:transition>
</p:sld>
</file>

<file path=ppt/slides/slide2.xml><?xml version="1.0" encoding="utf-8"?>
<p:sld xmlns:p="http://schemas.openxmlformats.org/presentationml/2006/main" xmlns:a="http://schemas.openxmlformats.org/drawingml/2006/main">
  <p:cSld>
    <p:bg>
      <p:bgPr>
        <a:solidFill>
          <a:srgbClr val="F3F5F9"/>
        </a:solidFill>
      </p:bgPr>
    </p:bg>
    <p:spTree>
      <p:nvGrpSpPr>
        <p:cNvPr id="1" name=""/>
        <p:cNvGrpSpPr/>
        <p:nvPr/>
      </p:nvGrpSpPr>
      <p:grpSpPr>
        <a:xfrm>
          <a:off x="0" y="0"/>
          <a:ext cx="0" cy="0"/>
          <a:chOff x="0" y="0"/>
          <a:chExt cx="0" cy="0"/>
        </a:xfrm>
      </p:grpSpPr>
      <p:sp>
        <p:nvSpPr>
          <p:cNvPr name="TextBox 2" id="2"/>
          <p:cNvSpPr txBox="true"/>
          <p:nvPr/>
        </p:nvSpPr>
        <p:spPr>
          <a:xfrm rot="0">
            <a:off x="2837490" y="740437"/>
            <a:ext cx="12147758" cy="1812230"/>
          </a:xfrm>
          <a:prstGeom prst="rect">
            <a:avLst/>
          </a:prstGeom>
        </p:spPr>
        <p:txBody>
          <a:bodyPr anchor="t" rtlCol="false" tIns="0" lIns="0" bIns="0" rIns="0">
            <a:spAutoFit/>
          </a:bodyPr>
          <a:lstStyle/>
          <a:p>
            <a:pPr algn="ctr">
              <a:lnSpc>
                <a:spcPts val="11722"/>
              </a:lnSpc>
            </a:pPr>
            <a:r>
              <a:rPr lang="en-US" sz="11722">
                <a:solidFill>
                  <a:srgbClr val="01070A"/>
                </a:solidFill>
                <a:latin typeface="Calibri (MS)"/>
                <a:ea typeface="Calibri (MS)"/>
                <a:cs typeface="Calibri (MS)"/>
                <a:sym typeface="Calibri (MS)"/>
              </a:rPr>
              <a:t>Table of Content</a:t>
            </a:r>
          </a:p>
        </p:txBody>
      </p:sp>
      <p:grpSp>
        <p:nvGrpSpPr>
          <p:cNvPr name="Group 3" id="3"/>
          <p:cNvGrpSpPr/>
          <p:nvPr/>
        </p:nvGrpSpPr>
        <p:grpSpPr>
          <a:xfrm rot="0">
            <a:off x="1151840" y="3467067"/>
            <a:ext cx="7790116" cy="1152452"/>
            <a:chOff x="0" y="0"/>
            <a:chExt cx="2339444" cy="346092"/>
          </a:xfrm>
        </p:grpSpPr>
        <p:sp>
          <p:nvSpPr>
            <p:cNvPr name="Freeform 4" id="4"/>
            <p:cNvSpPr/>
            <p:nvPr/>
          </p:nvSpPr>
          <p:spPr>
            <a:xfrm flipH="false" flipV="false" rot="0">
              <a:off x="0" y="0"/>
              <a:ext cx="2339444" cy="346092"/>
            </a:xfrm>
            <a:custGeom>
              <a:avLst/>
              <a:gdLst/>
              <a:ahLst/>
              <a:cxnLst/>
              <a:rect r="r" b="b" t="t" l="l"/>
              <a:pathLst>
                <a:path h="346092" w="2339444">
                  <a:moveTo>
                    <a:pt x="50684" y="0"/>
                  </a:moveTo>
                  <a:lnTo>
                    <a:pt x="2288760" y="0"/>
                  </a:lnTo>
                  <a:cubicBezTo>
                    <a:pt x="2302202" y="0"/>
                    <a:pt x="2315094" y="5340"/>
                    <a:pt x="2324599" y="14845"/>
                  </a:cubicBezTo>
                  <a:cubicBezTo>
                    <a:pt x="2334104" y="24350"/>
                    <a:pt x="2339444" y="37242"/>
                    <a:pt x="2339444" y="50684"/>
                  </a:cubicBezTo>
                  <a:lnTo>
                    <a:pt x="2339444" y="295408"/>
                  </a:lnTo>
                  <a:cubicBezTo>
                    <a:pt x="2339444" y="308850"/>
                    <a:pt x="2334104" y="321742"/>
                    <a:pt x="2324599" y="331247"/>
                  </a:cubicBezTo>
                  <a:cubicBezTo>
                    <a:pt x="2315094" y="340752"/>
                    <a:pt x="2302202" y="346092"/>
                    <a:pt x="2288760" y="346092"/>
                  </a:cubicBezTo>
                  <a:lnTo>
                    <a:pt x="50684" y="346092"/>
                  </a:lnTo>
                  <a:cubicBezTo>
                    <a:pt x="37242" y="346092"/>
                    <a:pt x="24350" y="340752"/>
                    <a:pt x="14845" y="331247"/>
                  </a:cubicBezTo>
                  <a:cubicBezTo>
                    <a:pt x="5340" y="321742"/>
                    <a:pt x="0" y="308850"/>
                    <a:pt x="0" y="295408"/>
                  </a:cubicBezTo>
                  <a:lnTo>
                    <a:pt x="0" y="50684"/>
                  </a:lnTo>
                  <a:cubicBezTo>
                    <a:pt x="0" y="37242"/>
                    <a:pt x="5340" y="24350"/>
                    <a:pt x="14845" y="14845"/>
                  </a:cubicBezTo>
                  <a:cubicBezTo>
                    <a:pt x="24350" y="5340"/>
                    <a:pt x="37242" y="0"/>
                    <a:pt x="50684" y="0"/>
                  </a:cubicBezTo>
                  <a:close/>
                </a:path>
              </a:pathLst>
            </a:custGeom>
            <a:solidFill>
              <a:srgbClr val="FFFFFF"/>
            </a:solidFill>
          </p:spPr>
        </p:sp>
        <p:sp>
          <p:nvSpPr>
            <p:cNvPr name="TextBox 5" id="5"/>
            <p:cNvSpPr txBox="true"/>
            <p:nvPr/>
          </p:nvSpPr>
          <p:spPr>
            <a:xfrm>
              <a:off x="0" y="-38100"/>
              <a:ext cx="2339444" cy="38419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82427" y="6338339"/>
            <a:ext cx="7728943" cy="1192381"/>
            <a:chOff x="0" y="0"/>
            <a:chExt cx="2321074" cy="358083"/>
          </a:xfrm>
        </p:grpSpPr>
        <p:sp>
          <p:nvSpPr>
            <p:cNvPr name="Freeform 7" id="7"/>
            <p:cNvSpPr/>
            <p:nvPr/>
          </p:nvSpPr>
          <p:spPr>
            <a:xfrm flipH="false" flipV="false" rot="0">
              <a:off x="0" y="0"/>
              <a:ext cx="2321074" cy="358083"/>
            </a:xfrm>
            <a:custGeom>
              <a:avLst/>
              <a:gdLst/>
              <a:ahLst/>
              <a:cxnLst/>
              <a:rect r="r" b="b" t="t" l="l"/>
              <a:pathLst>
                <a:path h="358083" w="2321074">
                  <a:moveTo>
                    <a:pt x="51086" y="0"/>
                  </a:moveTo>
                  <a:lnTo>
                    <a:pt x="2269988" y="0"/>
                  </a:lnTo>
                  <a:cubicBezTo>
                    <a:pt x="2283537" y="0"/>
                    <a:pt x="2296531" y="5382"/>
                    <a:pt x="2306111" y="14963"/>
                  </a:cubicBezTo>
                  <a:cubicBezTo>
                    <a:pt x="2315691" y="24543"/>
                    <a:pt x="2321074" y="37537"/>
                    <a:pt x="2321074" y="51086"/>
                  </a:cubicBezTo>
                  <a:lnTo>
                    <a:pt x="2321074" y="306997"/>
                  </a:lnTo>
                  <a:cubicBezTo>
                    <a:pt x="2321074" y="320546"/>
                    <a:pt x="2315691" y="333540"/>
                    <a:pt x="2306111" y="343120"/>
                  </a:cubicBezTo>
                  <a:cubicBezTo>
                    <a:pt x="2296531" y="352701"/>
                    <a:pt x="2283537" y="358083"/>
                    <a:pt x="2269988" y="358083"/>
                  </a:cubicBezTo>
                  <a:lnTo>
                    <a:pt x="51086" y="358083"/>
                  </a:lnTo>
                  <a:cubicBezTo>
                    <a:pt x="37537" y="358083"/>
                    <a:pt x="24543" y="352701"/>
                    <a:pt x="14963" y="343120"/>
                  </a:cubicBezTo>
                  <a:cubicBezTo>
                    <a:pt x="5382" y="333540"/>
                    <a:pt x="0" y="320546"/>
                    <a:pt x="0" y="306997"/>
                  </a:cubicBezTo>
                  <a:lnTo>
                    <a:pt x="0" y="51086"/>
                  </a:lnTo>
                  <a:cubicBezTo>
                    <a:pt x="0" y="37537"/>
                    <a:pt x="5382" y="24543"/>
                    <a:pt x="14963" y="14963"/>
                  </a:cubicBezTo>
                  <a:cubicBezTo>
                    <a:pt x="24543" y="5382"/>
                    <a:pt x="37537" y="0"/>
                    <a:pt x="51086" y="0"/>
                  </a:cubicBezTo>
                  <a:close/>
                </a:path>
              </a:pathLst>
            </a:custGeom>
            <a:solidFill>
              <a:srgbClr val="FFFFFF"/>
            </a:solidFill>
          </p:spPr>
        </p:sp>
        <p:sp>
          <p:nvSpPr>
            <p:cNvPr name="TextBox 8" id="8"/>
            <p:cNvSpPr txBox="true"/>
            <p:nvPr/>
          </p:nvSpPr>
          <p:spPr>
            <a:xfrm>
              <a:off x="0" y="-38100"/>
              <a:ext cx="2321074" cy="39618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3832717"/>
            <a:ext cx="4786767" cy="669925"/>
          </a:xfrm>
          <a:prstGeom prst="rect">
            <a:avLst/>
          </a:prstGeom>
        </p:spPr>
        <p:txBody>
          <a:bodyPr anchor="t" rtlCol="false" tIns="0" lIns="0" bIns="0" rIns="0">
            <a:spAutoFit/>
          </a:bodyPr>
          <a:lstStyle/>
          <a:p>
            <a:pPr algn="ctr">
              <a:lnSpc>
                <a:spcPts val="5599"/>
              </a:lnSpc>
            </a:pPr>
            <a:r>
              <a:rPr lang="en-US" sz="3999">
                <a:solidFill>
                  <a:srgbClr val="292B29"/>
                </a:solidFill>
                <a:latin typeface="Sniglet"/>
                <a:ea typeface="Sniglet"/>
                <a:cs typeface="Sniglet"/>
                <a:sym typeface="Sniglet"/>
              </a:rPr>
              <a:t>01. About Image</a:t>
            </a:r>
          </a:p>
        </p:txBody>
      </p:sp>
      <p:sp>
        <p:nvSpPr>
          <p:cNvPr name="TextBox 10" id="10"/>
          <p:cNvSpPr txBox="true"/>
          <p:nvPr/>
        </p:nvSpPr>
        <p:spPr>
          <a:xfrm rot="0">
            <a:off x="1475244" y="4886958"/>
            <a:ext cx="6956694" cy="669925"/>
          </a:xfrm>
          <a:prstGeom prst="rect">
            <a:avLst/>
          </a:prstGeom>
        </p:spPr>
        <p:txBody>
          <a:bodyPr anchor="t" rtlCol="false" tIns="0" lIns="0" bIns="0" rIns="0">
            <a:spAutoFit/>
          </a:bodyPr>
          <a:lstStyle/>
          <a:p>
            <a:pPr algn="just">
              <a:lnSpc>
                <a:spcPts val="5599"/>
              </a:lnSpc>
            </a:pPr>
            <a:r>
              <a:rPr lang="en-US" sz="3999">
                <a:solidFill>
                  <a:srgbClr val="292B29"/>
                </a:solidFill>
                <a:latin typeface="Sniglet"/>
                <a:ea typeface="Sniglet"/>
                <a:cs typeface="Sniglet"/>
                <a:sym typeface="Sniglet"/>
              </a:rPr>
              <a:t>02. Image Compression</a:t>
            </a:r>
          </a:p>
        </p:txBody>
      </p:sp>
      <p:sp>
        <p:nvSpPr>
          <p:cNvPr name="TextBox 11" id="11"/>
          <p:cNvSpPr txBox="true"/>
          <p:nvPr/>
        </p:nvSpPr>
        <p:spPr>
          <a:xfrm rot="0">
            <a:off x="303635" y="6601822"/>
            <a:ext cx="7171008" cy="669925"/>
          </a:xfrm>
          <a:prstGeom prst="rect">
            <a:avLst/>
          </a:prstGeom>
        </p:spPr>
        <p:txBody>
          <a:bodyPr anchor="t" rtlCol="false" tIns="0" lIns="0" bIns="0" rIns="0">
            <a:spAutoFit/>
          </a:bodyPr>
          <a:lstStyle/>
          <a:p>
            <a:pPr algn="ctr">
              <a:lnSpc>
                <a:spcPts val="5599"/>
              </a:lnSpc>
            </a:pPr>
            <a:r>
              <a:rPr lang="en-US" sz="3999">
                <a:solidFill>
                  <a:srgbClr val="292B29"/>
                </a:solidFill>
                <a:latin typeface="Sniglet"/>
                <a:ea typeface="Sniglet"/>
                <a:cs typeface="Sniglet"/>
                <a:sym typeface="Sniglet"/>
              </a:rPr>
              <a:t>03.  Literature Review</a:t>
            </a:r>
          </a:p>
        </p:txBody>
      </p:sp>
      <p:grpSp>
        <p:nvGrpSpPr>
          <p:cNvPr name="Group 12" id="12"/>
          <p:cNvGrpSpPr/>
          <p:nvPr/>
        </p:nvGrpSpPr>
        <p:grpSpPr>
          <a:xfrm rot="0">
            <a:off x="1130565" y="4919229"/>
            <a:ext cx="7790116" cy="1152452"/>
            <a:chOff x="0" y="0"/>
            <a:chExt cx="2339444" cy="346092"/>
          </a:xfrm>
        </p:grpSpPr>
        <p:sp>
          <p:nvSpPr>
            <p:cNvPr name="Freeform 13" id="13"/>
            <p:cNvSpPr/>
            <p:nvPr/>
          </p:nvSpPr>
          <p:spPr>
            <a:xfrm flipH="false" flipV="false" rot="0">
              <a:off x="0" y="0"/>
              <a:ext cx="2339444" cy="346092"/>
            </a:xfrm>
            <a:custGeom>
              <a:avLst/>
              <a:gdLst/>
              <a:ahLst/>
              <a:cxnLst/>
              <a:rect r="r" b="b" t="t" l="l"/>
              <a:pathLst>
                <a:path h="346092" w="2339444">
                  <a:moveTo>
                    <a:pt x="50684" y="0"/>
                  </a:moveTo>
                  <a:lnTo>
                    <a:pt x="2288760" y="0"/>
                  </a:lnTo>
                  <a:cubicBezTo>
                    <a:pt x="2302202" y="0"/>
                    <a:pt x="2315094" y="5340"/>
                    <a:pt x="2324599" y="14845"/>
                  </a:cubicBezTo>
                  <a:cubicBezTo>
                    <a:pt x="2334104" y="24350"/>
                    <a:pt x="2339444" y="37242"/>
                    <a:pt x="2339444" y="50684"/>
                  </a:cubicBezTo>
                  <a:lnTo>
                    <a:pt x="2339444" y="295408"/>
                  </a:lnTo>
                  <a:cubicBezTo>
                    <a:pt x="2339444" y="308850"/>
                    <a:pt x="2334104" y="321742"/>
                    <a:pt x="2324599" y="331247"/>
                  </a:cubicBezTo>
                  <a:cubicBezTo>
                    <a:pt x="2315094" y="340752"/>
                    <a:pt x="2302202" y="346092"/>
                    <a:pt x="2288760" y="346092"/>
                  </a:cubicBezTo>
                  <a:lnTo>
                    <a:pt x="50684" y="346092"/>
                  </a:lnTo>
                  <a:cubicBezTo>
                    <a:pt x="37242" y="346092"/>
                    <a:pt x="24350" y="340752"/>
                    <a:pt x="14845" y="331247"/>
                  </a:cubicBezTo>
                  <a:cubicBezTo>
                    <a:pt x="5340" y="321742"/>
                    <a:pt x="0" y="308850"/>
                    <a:pt x="0" y="295408"/>
                  </a:cubicBezTo>
                  <a:lnTo>
                    <a:pt x="0" y="50684"/>
                  </a:lnTo>
                  <a:cubicBezTo>
                    <a:pt x="0" y="37242"/>
                    <a:pt x="5340" y="24350"/>
                    <a:pt x="14845" y="14845"/>
                  </a:cubicBezTo>
                  <a:cubicBezTo>
                    <a:pt x="24350" y="5340"/>
                    <a:pt x="37242" y="0"/>
                    <a:pt x="50684" y="0"/>
                  </a:cubicBezTo>
                  <a:close/>
                </a:path>
              </a:pathLst>
            </a:custGeom>
            <a:solidFill>
              <a:srgbClr val="FFFFFF"/>
            </a:solidFill>
          </p:spPr>
        </p:sp>
        <p:sp>
          <p:nvSpPr>
            <p:cNvPr name="TextBox 14" id="14"/>
            <p:cNvSpPr txBox="true"/>
            <p:nvPr/>
          </p:nvSpPr>
          <p:spPr>
            <a:xfrm>
              <a:off x="0" y="-38100"/>
              <a:ext cx="2339444" cy="38419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475244" y="5127155"/>
            <a:ext cx="6956694" cy="669925"/>
          </a:xfrm>
          <a:prstGeom prst="rect">
            <a:avLst/>
          </a:prstGeom>
        </p:spPr>
        <p:txBody>
          <a:bodyPr anchor="t" rtlCol="false" tIns="0" lIns="0" bIns="0" rIns="0">
            <a:spAutoFit/>
          </a:bodyPr>
          <a:lstStyle/>
          <a:p>
            <a:pPr algn="just">
              <a:lnSpc>
                <a:spcPts val="5599"/>
              </a:lnSpc>
            </a:pPr>
            <a:r>
              <a:rPr lang="en-US" sz="3999">
                <a:solidFill>
                  <a:srgbClr val="292B29"/>
                </a:solidFill>
                <a:latin typeface="Sniglet"/>
                <a:ea typeface="Sniglet"/>
                <a:cs typeface="Sniglet"/>
                <a:sym typeface="Sniglet"/>
              </a:rPr>
              <a:t>02. Image Compression</a:t>
            </a:r>
          </a:p>
        </p:txBody>
      </p:sp>
      <p:grpSp>
        <p:nvGrpSpPr>
          <p:cNvPr name="Group 16" id="16"/>
          <p:cNvGrpSpPr/>
          <p:nvPr/>
        </p:nvGrpSpPr>
        <p:grpSpPr>
          <a:xfrm rot="0">
            <a:off x="1138753" y="7854570"/>
            <a:ext cx="7772617" cy="1125663"/>
            <a:chOff x="0" y="0"/>
            <a:chExt cx="2334189" cy="338047"/>
          </a:xfrm>
        </p:grpSpPr>
        <p:sp>
          <p:nvSpPr>
            <p:cNvPr name="Freeform 17" id="17"/>
            <p:cNvSpPr/>
            <p:nvPr/>
          </p:nvSpPr>
          <p:spPr>
            <a:xfrm flipH="false" flipV="false" rot="0">
              <a:off x="0" y="0"/>
              <a:ext cx="2334189" cy="338047"/>
            </a:xfrm>
            <a:custGeom>
              <a:avLst/>
              <a:gdLst/>
              <a:ahLst/>
              <a:cxnLst/>
              <a:rect r="r" b="b" t="t" l="l"/>
              <a:pathLst>
                <a:path h="338047" w="2334189">
                  <a:moveTo>
                    <a:pt x="50799" y="0"/>
                  </a:moveTo>
                  <a:lnTo>
                    <a:pt x="2283391" y="0"/>
                  </a:lnTo>
                  <a:cubicBezTo>
                    <a:pt x="2311446" y="0"/>
                    <a:pt x="2334189" y="22743"/>
                    <a:pt x="2334189" y="50799"/>
                  </a:cubicBezTo>
                  <a:lnTo>
                    <a:pt x="2334189" y="287249"/>
                  </a:lnTo>
                  <a:cubicBezTo>
                    <a:pt x="2334189" y="315304"/>
                    <a:pt x="2311446" y="338047"/>
                    <a:pt x="2283391" y="338047"/>
                  </a:cubicBezTo>
                  <a:lnTo>
                    <a:pt x="50799" y="338047"/>
                  </a:lnTo>
                  <a:cubicBezTo>
                    <a:pt x="22743" y="338047"/>
                    <a:pt x="0" y="315304"/>
                    <a:pt x="0" y="287249"/>
                  </a:cubicBezTo>
                  <a:lnTo>
                    <a:pt x="0" y="50799"/>
                  </a:lnTo>
                  <a:cubicBezTo>
                    <a:pt x="0" y="22743"/>
                    <a:pt x="22743" y="0"/>
                    <a:pt x="50799" y="0"/>
                  </a:cubicBezTo>
                  <a:close/>
                </a:path>
              </a:pathLst>
            </a:custGeom>
            <a:solidFill>
              <a:srgbClr val="FFFFFF"/>
            </a:solidFill>
          </p:spPr>
        </p:sp>
        <p:sp>
          <p:nvSpPr>
            <p:cNvPr name="TextBox 18" id="18"/>
            <p:cNvSpPr txBox="true"/>
            <p:nvPr/>
          </p:nvSpPr>
          <p:spPr>
            <a:xfrm>
              <a:off x="0" y="-38100"/>
              <a:ext cx="2334189" cy="376147"/>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03588" y="8058627"/>
            <a:ext cx="8207781" cy="669925"/>
          </a:xfrm>
          <a:prstGeom prst="rect">
            <a:avLst/>
          </a:prstGeom>
        </p:spPr>
        <p:txBody>
          <a:bodyPr anchor="t" rtlCol="false" tIns="0" lIns="0" bIns="0" rIns="0">
            <a:spAutoFit/>
          </a:bodyPr>
          <a:lstStyle/>
          <a:p>
            <a:pPr algn="ctr">
              <a:lnSpc>
                <a:spcPts val="5599"/>
              </a:lnSpc>
            </a:pPr>
            <a:r>
              <a:rPr lang="en-US" sz="3999">
                <a:solidFill>
                  <a:srgbClr val="292B29"/>
                </a:solidFill>
                <a:latin typeface="Sniglet"/>
                <a:ea typeface="Sniglet"/>
                <a:cs typeface="Sniglet"/>
                <a:sym typeface="Sniglet"/>
              </a:rPr>
              <a:t>04. </a:t>
            </a:r>
            <a:r>
              <a:rPr lang="en-US" sz="3999">
                <a:solidFill>
                  <a:srgbClr val="292B29"/>
                </a:solidFill>
                <a:latin typeface="Sniglet"/>
                <a:ea typeface="Sniglet"/>
                <a:cs typeface="Sniglet"/>
                <a:sym typeface="Sniglet"/>
              </a:rPr>
              <a:t>Proposed Algorithm - DCT</a:t>
            </a:r>
          </a:p>
        </p:txBody>
      </p:sp>
      <p:grpSp>
        <p:nvGrpSpPr>
          <p:cNvPr name="Group 20" id="20"/>
          <p:cNvGrpSpPr/>
          <p:nvPr/>
        </p:nvGrpSpPr>
        <p:grpSpPr>
          <a:xfrm rot="0">
            <a:off x="9541717" y="3467067"/>
            <a:ext cx="7790116" cy="1152452"/>
            <a:chOff x="0" y="0"/>
            <a:chExt cx="2339444" cy="346092"/>
          </a:xfrm>
        </p:grpSpPr>
        <p:sp>
          <p:nvSpPr>
            <p:cNvPr name="Freeform 21" id="21"/>
            <p:cNvSpPr/>
            <p:nvPr/>
          </p:nvSpPr>
          <p:spPr>
            <a:xfrm flipH="false" flipV="false" rot="0">
              <a:off x="0" y="0"/>
              <a:ext cx="2339444" cy="346092"/>
            </a:xfrm>
            <a:custGeom>
              <a:avLst/>
              <a:gdLst/>
              <a:ahLst/>
              <a:cxnLst/>
              <a:rect r="r" b="b" t="t" l="l"/>
              <a:pathLst>
                <a:path h="346092" w="2339444">
                  <a:moveTo>
                    <a:pt x="50684" y="0"/>
                  </a:moveTo>
                  <a:lnTo>
                    <a:pt x="2288760" y="0"/>
                  </a:lnTo>
                  <a:cubicBezTo>
                    <a:pt x="2302202" y="0"/>
                    <a:pt x="2315094" y="5340"/>
                    <a:pt x="2324599" y="14845"/>
                  </a:cubicBezTo>
                  <a:cubicBezTo>
                    <a:pt x="2334104" y="24350"/>
                    <a:pt x="2339444" y="37242"/>
                    <a:pt x="2339444" y="50684"/>
                  </a:cubicBezTo>
                  <a:lnTo>
                    <a:pt x="2339444" y="295408"/>
                  </a:lnTo>
                  <a:cubicBezTo>
                    <a:pt x="2339444" y="308850"/>
                    <a:pt x="2334104" y="321742"/>
                    <a:pt x="2324599" y="331247"/>
                  </a:cubicBezTo>
                  <a:cubicBezTo>
                    <a:pt x="2315094" y="340752"/>
                    <a:pt x="2302202" y="346092"/>
                    <a:pt x="2288760" y="346092"/>
                  </a:cubicBezTo>
                  <a:lnTo>
                    <a:pt x="50684" y="346092"/>
                  </a:lnTo>
                  <a:cubicBezTo>
                    <a:pt x="37242" y="346092"/>
                    <a:pt x="24350" y="340752"/>
                    <a:pt x="14845" y="331247"/>
                  </a:cubicBezTo>
                  <a:cubicBezTo>
                    <a:pt x="5340" y="321742"/>
                    <a:pt x="0" y="308850"/>
                    <a:pt x="0" y="295408"/>
                  </a:cubicBezTo>
                  <a:lnTo>
                    <a:pt x="0" y="50684"/>
                  </a:lnTo>
                  <a:cubicBezTo>
                    <a:pt x="0" y="37242"/>
                    <a:pt x="5340" y="24350"/>
                    <a:pt x="14845" y="14845"/>
                  </a:cubicBezTo>
                  <a:cubicBezTo>
                    <a:pt x="24350" y="5340"/>
                    <a:pt x="37242" y="0"/>
                    <a:pt x="50684" y="0"/>
                  </a:cubicBezTo>
                  <a:close/>
                </a:path>
              </a:pathLst>
            </a:custGeom>
            <a:solidFill>
              <a:srgbClr val="FFFFFF"/>
            </a:solidFill>
          </p:spPr>
        </p:sp>
        <p:sp>
          <p:nvSpPr>
            <p:cNvPr name="TextBox 22" id="22"/>
            <p:cNvSpPr txBox="true"/>
            <p:nvPr/>
          </p:nvSpPr>
          <p:spPr>
            <a:xfrm>
              <a:off x="0" y="-38100"/>
              <a:ext cx="2339444" cy="384192"/>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9572304" y="6338339"/>
            <a:ext cx="7728943" cy="1192381"/>
            <a:chOff x="0" y="0"/>
            <a:chExt cx="2321074" cy="358083"/>
          </a:xfrm>
        </p:grpSpPr>
        <p:sp>
          <p:nvSpPr>
            <p:cNvPr name="Freeform 24" id="24"/>
            <p:cNvSpPr/>
            <p:nvPr/>
          </p:nvSpPr>
          <p:spPr>
            <a:xfrm flipH="false" flipV="false" rot="0">
              <a:off x="0" y="0"/>
              <a:ext cx="2321074" cy="358083"/>
            </a:xfrm>
            <a:custGeom>
              <a:avLst/>
              <a:gdLst/>
              <a:ahLst/>
              <a:cxnLst/>
              <a:rect r="r" b="b" t="t" l="l"/>
              <a:pathLst>
                <a:path h="358083" w="2321074">
                  <a:moveTo>
                    <a:pt x="51086" y="0"/>
                  </a:moveTo>
                  <a:lnTo>
                    <a:pt x="2269988" y="0"/>
                  </a:lnTo>
                  <a:cubicBezTo>
                    <a:pt x="2283537" y="0"/>
                    <a:pt x="2296531" y="5382"/>
                    <a:pt x="2306111" y="14963"/>
                  </a:cubicBezTo>
                  <a:cubicBezTo>
                    <a:pt x="2315691" y="24543"/>
                    <a:pt x="2321074" y="37537"/>
                    <a:pt x="2321074" y="51086"/>
                  </a:cubicBezTo>
                  <a:lnTo>
                    <a:pt x="2321074" y="306997"/>
                  </a:lnTo>
                  <a:cubicBezTo>
                    <a:pt x="2321074" y="320546"/>
                    <a:pt x="2315691" y="333540"/>
                    <a:pt x="2306111" y="343120"/>
                  </a:cubicBezTo>
                  <a:cubicBezTo>
                    <a:pt x="2296531" y="352701"/>
                    <a:pt x="2283537" y="358083"/>
                    <a:pt x="2269988" y="358083"/>
                  </a:cubicBezTo>
                  <a:lnTo>
                    <a:pt x="51086" y="358083"/>
                  </a:lnTo>
                  <a:cubicBezTo>
                    <a:pt x="37537" y="358083"/>
                    <a:pt x="24543" y="352701"/>
                    <a:pt x="14963" y="343120"/>
                  </a:cubicBezTo>
                  <a:cubicBezTo>
                    <a:pt x="5382" y="333540"/>
                    <a:pt x="0" y="320546"/>
                    <a:pt x="0" y="306997"/>
                  </a:cubicBezTo>
                  <a:lnTo>
                    <a:pt x="0" y="51086"/>
                  </a:lnTo>
                  <a:cubicBezTo>
                    <a:pt x="0" y="37537"/>
                    <a:pt x="5382" y="24543"/>
                    <a:pt x="14963" y="14963"/>
                  </a:cubicBezTo>
                  <a:cubicBezTo>
                    <a:pt x="24543" y="5382"/>
                    <a:pt x="37537" y="0"/>
                    <a:pt x="51086" y="0"/>
                  </a:cubicBezTo>
                  <a:close/>
                </a:path>
              </a:pathLst>
            </a:custGeom>
            <a:solidFill>
              <a:srgbClr val="FFFFFF"/>
            </a:solidFill>
          </p:spPr>
        </p:sp>
        <p:sp>
          <p:nvSpPr>
            <p:cNvPr name="TextBox 25" id="25"/>
            <p:cNvSpPr txBox="true"/>
            <p:nvPr/>
          </p:nvSpPr>
          <p:spPr>
            <a:xfrm>
              <a:off x="0" y="-38100"/>
              <a:ext cx="2321074" cy="396183"/>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9865121" y="4886958"/>
            <a:ext cx="6956694" cy="669925"/>
          </a:xfrm>
          <a:prstGeom prst="rect">
            <a:avLst/>
          </a:prstGeom>
        </p:spPr>
        <p:txBody>
          <a:bodyPr anchor="t" rtlCol="false" tIns="0" lIns="0" bIns="0" rIns="0">
            <a:spAutoFit/>
          </a:bodyPr>
          <a:lstStyle/>
          <a:p>
            <a:pPr algn="just">
              <a:lnSpc>
                <a:spcPts val="5599"/>
              </a:lnSpc>
            </a:pPr>
            <a:r>
              <a:rPr lang="en-US" sz="3999">
                <a:solidFill>
                  <a:srgbClr val="292B29"/>
                </a:solidFill>
                <a:latin typeface="Sniglet"/>
                <a:ea typeface="Sniglet"/>
                <a:cs typeface="Sniglet"/>
                <a:sym typeface="Sniglet"/>
              </a:rPr>
              <a:t>02. Image Compression</a:t>
            </a:r>
          </a:p>
        </p:txBody>
      </p:sp>
      <p:grpSp>
        <p:nvGrpSpPr>
          <p:cNvPr name="Group 27" id="27"/>
          <p:cNvGrpSpPr/>
          <p:nvPr/>
        </p:nvGrpSpPr>
        <p:grpSpPr>
          <a:xfrm rot="0">
            <a:off x="9520442" y="4919229"/>
            <a:ext cx="7790116" cy="1152452"/>
            <a:chOff x="0" y="0"/>
            <a:chExt cx="2339444" cy="346092"/>
          </a:xfrm>
        </p:grpSpPr>
        <p:sp>
          <p:nvSpPr>
            <p:cNvPr name="Freeform 28" id="28"/>
            <p:cNvSpPr/>
            <p:nvPr/>
          </p:nvSpPr>
          <p:spPr>
            <a:xfrm flipH="false" flipV="false" rot="0">
              <a:off x="0" y="0"/>
              <a:ext cx="2339444" cy="346092"/>
            </a:xfrm>
            <a:custGeom>
              <a:avLst/>
              <a:gdLst/>
              <a:ahLst/>
              <a:cxnLst/>
              <a:rect r="r" b="b" t="t" l="l"/>
              <a:pathLst>
                <a:path h="346092" w="2339444">
                  <a:moveTo>
                    <a:pt x="50684" y="0"/>
                  </a:moveTo>
                  <a:lnTo>
                    <a:pt x="2288760" y="0"/>
                  </a:lnTo>
                  <a:cubicBezTo>
                    <a:pt x="2302202" y="0"/>
                    <a:pt x="2315094" y="5340"/>
                    <a:pt x="2324599" y="14845"/>
                  </a:cubicBezTo>
                  <a:cubicBezTo>
                    <a:pt x="2334104" y="24350"/>
                    <a:pt x="2339444" y="37242"/>
                    <a:pt x="2339444" y="50684"/>
                  </a:cubicBezTo>
                  <a:lnTo>
                    <a:pt x="2339444" y="295408"/>
                  </a:lnTo>
                  <a:cubicBezTo>
                    <a:pt x="2339444" y="308850"/>
                    <a:pt x="2334104" y="321742"/>
                    <a:pt x="2324599" y="331247"/>
                  </a:cubicBezTo>
                  <a:cubicBezTo>
                    <a:pt x="2315094" y="340752"/>
                    <a:pt x="2302202" y="346092"/>
                    <a:pt x="2288760" y="346092"/>
                  </a:cubicBezTo>
                  <a:lnTo>
                    <a:pt x="50684" y="346092"/>
                  </a:lnTo>
                  <a:cubicBezTo>
                    <a:pt x="37242" y="346092"/>
                    <a:pt x="24350" y="340752"/>
                    <a:pt x="14845" y="331247"/>
                  </a:cubicBezTo>
                  <a:cubicBezTo>
                    <a:pt x="5340" y="321742"/>
                    <a:pt x="0" y="308850"/>
                    <a:pt x="0" y="295408"/>
                  </a:cubicBezTo>
                  <a:lnTo>
                    <a:pt x="0" y="50684"/>
                  </a:lnTo>
                  <a:cubicBezTo>
                    <a:pt x="0" y="37242"/>
                    <a:pt x="5340" y="24350"/>
                    <a:pt x="14845" y="14845"/>
                  </a:cubicBezTo>
                  <a:cubicBezTo>
                    <a:pt x="24350" y="5340"/>
                    <a:pt x="37242" y="0"/>
                    <a:pt x="50684" y="0"/>
                  </a:cubicBezTo>
                  <a:close/>
                </a:path>
              </a:pathLst>
            </a:custGeom>
            <a:solidFill>
              <a:srgbClr val="FFFFFF"/>
            </a:solidFill>
          </p:spPr>
        </p:sp>
        <p:sp>
          <p:nvSpPr>
            <p:cNvPr name="TextBox 29" id="29"/>
            <p:cNvSpPr txBox="true"/>
            <p:nvPr/>
          </p:nvSpPr>
          <p:spPr>
            <a:xfrm>
              <a:off x="0" y="-38100"/>
              <a:ext cx="2339444" cy="384192"/>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9865121" y="6601822"/>
            <a:ext cx="6956694" cy="669925"/>
          </a:xfrm>
          <a:prstGeom prst="rect">
            <a:avLst/>
          </a:prstGeom>
        </p:spPr>
        <p:txBody>
          <a:bodyPr anchor="t" rtlCol="false" tIns="0" lIns="0" bIns="0" rIns="0">
            <a:spAutoFit/>
          </a:bodyPr>
          <a:lstStyle/>
          <a:p>
            <a:pPr algn="just">
              <a:lnSpc>
                <a:spcPts val="5599"/>
              </a:lnSpc>
            </a:pPr>
            <a:r>
              <a:rPr lang="en-US" sz="3999">
                <a:solidFill>
                  <a:srgbClr val="292B29"/>
                </a:solidFill>
                <a:latin typeface="Sniglet"/>
                <a:ea typeface="Sniglet"/>
                <a:cs typeface="Sniglet"/>
                <a:sym typeface="Sniglet"/>
              </a:rPr>
              <a:t>07.  Tools used - MATLAB</a:t>
            </a:r>
          </a:p>
        </p:txBody>
      </p:sp>
      <p:grpSp>
        <p:nvGrpSpPr>
          <p:cNvPr name="Group 31" id="31"/>
          <p:cNvGrpSpPr/>
          <p:nvPr/>
        </p:nvGrpSpPr>
        <p:grpSpPr>
          <a:xfrm rot="0">
            <a:off x="9528630" y="7854570"/>
            <a:ext cx="7772617" cy="1125663"/>
            <a:chOff x="0" y="0"/>
            <a:chExt cx="2334189" cy="338047"/>
          </a:xfrm>
        </p:grpSpPr>
        <p:sp>
          <p:nvSpPr>
            <p:cNvPr name="Freeform 32" id="32"/>
            <p:cNvSpPr/>
            <p:nvPr/>
          </p:nvSpPr>
          <p:spPr>
            <a:xfrm flipH="false" flipV="false" rot="0">
              <a:off x="0" y="0"/>
              <a:ext cx="2334189" cy="338047"/>
            </a:xfrm>
            <a:custGeom>
              <a:avLst/>
              <a:gdLst/>
              <a:ahLst/>
              <a:cxnLst/>
              <a:rect r="r" b="b" t="t" l="l"/>
              <a:pathLst>
                <a:path h="338047" w="2334189">
                  <a:moveTo>
                    <a:pt x="50799" y="0"/>
                  </a:moveTo>
                  <a:lnTo>
                    <a:pt x="2283391" y="0"/>
                  </a:lnTo>
                  <a:cubicBezTo>
                    <a:pt x="2311446" y="0"/>
                    <a:pt x="2334189" y="22743"/>
                    <a:pt x="2334189" y="50799"/>
                  </a:cubicBezTo>
                  <a:lnTo>
                    <a:pt x="2334189" y="287249"/>
                  </a:lnTo>
                  <a:cubicBezTo>
                    <a:pt x="2334189" y="315304"/>
                    <a:pt x="2311446" y="338047"/>
                    <a:pt x="2283391" y="338047"/>
                  </a:cubicBezTo>
                  <a:lnTo>
                    <a:pt x="50799" y="338047"/>
                  </a:lnTo>
                  <a:cubicBezTo>
                    <a:pt x="22743" y="338047"/>
                    <a:pt x="0" y="315304"/>
                    <a:pt x="0" y="287249"/>
                  </a:cubicBezTo>
                  <a:lnTo>
                    <a:pt x="0" y="50799"/>
                  </a:lnTo>
                  <a:cubicBezTo>
                    <a:pt x="0" y="22743"/>
                    <a:pt x="22743" y="0"/>
                    <a:pt x="50799" y="0"/>
                  </a:cubicBezTo>
                  <a:close/>
                </a:path>
              </a:pathLst>
            </a:custGeom>
            <a:solidFill>
              <a:srgbClr val="FFFFFF"/>
            </a:solidFill>
          </p:spPr>
        </p:sp>
        <p:sp>
          <p:nvSpPr>
            <p:cNvPr name="TextBox 33" id="33"/>
            <p:cNvSpPr txBox="true"/>
            <p:nvPr/>
          </p:nvSpPr>
          <p:spPr>
            <a:xfrm>
              <a:off x="0" y="-38100"/>
              <a:ext cx="2334189" cy="376147"/>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9239577" y="8064120"/>
            <a:ext cx="8207781" cy="669925"/>
          </a:xfrm>
          <a:prstGeom prst="rect">
            <a:avLst/>
          </a:prstGeom>
        </p:spPr>
        <p:txBody>
          <a:bodyPr anchor="t" rtlCol="false" tIns="0" lIns="0" bIns="0" rIns="0">
            <a:spAutoFit/>
          </a:bodyPr>
          <a:lstStyle/>
          <a:p>
            <a:pPr algn="ctr">
              <a:lnSpc>
                <a:spcPts val="5599"/>
              </a:lnSpc>
            </a:pPr>
            <a:r>
              <a:rPr lang="en-US" sz="3999">
                <a:solidFill>
                  <a:srgbClr val="292B29"/>
                </a:solidFill>
                <a:latin typeface="Sniglet"/>
                <a:ea typeface="Sniglet"/>
                <a:cs typeface="Sniglet"/>
                <a:sym typeface="Sniglet"/>
              </a:rPr>
              <a:t>08.  Code and  Implementation</a:t>
            </a:r>
          </a:p>
        </p:txBody>
      </p:sp>
      <p:sp>
        <p:nvSpPr>
          <p:cNvPr name="TextBox 35" id="35"/>
          <p:cNvSpPr txBox="true"/>
          <p:nvPr/>
        </p:nvSpPr>
        <p:spPr>
          <a:xfrm rot="0">
            <a:off x="8152475" y="3706379"/>
            <a:ext cx="7358532" cy="669925"/>
          </a:xfrm>
          <a:prstGeom prst="rect">
            <a:avLst/>
          </a:prstGeom>
        </p:spPr>
        <p:txBody>
          <a:bodyPr anchor="t" rtlCol="false" tIns="0" lIns="0" bIns="0" rIns="0">
            <a:spAutoFit/>
          </a:bodyPr>
          <a:lstStyle/>
          <a:p>
            <a:pPr algn="ctr">
              <a:lnSpc>
                <a:spcPts val="5599"/>
              </a:lnSpc>
            </a:pPr>
            <a:r>
              <a:rPr lang="en-US" sz="3999">
                <a:solidFill>
                  <a:srgbClr val="292B29"/>
                </a:solidFill>
                <a:latin typeface="Sniglet"/>
                <a:ea typeface="Sniglet"/>
                <a:cs typeface="Sniglet"/>
                <a:sym typeface="Sniglet"/>
              </a:rPr>
              <a:t>05.  DCT-Properties </a:t>
            </a:r>
          </a:p>
        </p:txBody>
      </p:sp>
      <p:sp>
        <p:nvSpPr>
          <p:cNvPr name="TextBox 36" id="36"/>
          <p:cNvSpPr txBox="true"/>
          <p:nvPr/>
        </p:nvSpPr>
        <p:spPr>
          <a:xfrm rot="0">
            <a:off x="9865121" y="5087389"/>
            <a:ext cx="6956694" cy="669925"/>
          </a:xfrm>
          <a:prstGeom prst="rect">
            <a:avLst/>
          </a:prstGeom>
        </p:spPr>
        <p:txBody>
          <a:bodyPr anchor="t" rtlCol="false" tIns="0" lIns="0" bIns="0" rIns="0">
            <a:spAutoFit/>
          </a:bodyPr>
          <a:lstStyle/>
          <a:p>
            <a:pPr algn="just">
              <a:lnSpc>
                <a:spcPts val="5599"/>
              </a:lnSpc>
            </a:pPr>
            <a:r>
              <a:rPr lang="en-US" sz="3999">
                <a:solidFill>
                  <a:srgbClr val="292B29"/>
                </a:solidFill>
                <a:latin typeface="Sniglet"/>
                <a:ea typeface="Sniglet"/>
                <a:cs typeface="Sniglet"/>
                <a:sym typeface="Sniglet"/>
              </a:rPr>
              <a:t>06. DCT- Types</a:t>
            </a:r>
          </a:p>
        </p:txBody>
      </p:sp>
    </p:spTree>
  </p:cSld>
  <p:clrMapOvr>
    <a:masterClrMapping/>
  </p:clrMapOvr>
  <p:transition spd="fast">
    <p:circl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56903" y="5642"/>
            <a:ext cx="2331097" cy="2086332"/>
          </a:xfrm>
          <a:custGeom>
            <a:avLst/>
            <a:gdLst/>
            <a:ahLst/>
            <a:cxnLst/>
            <a:rect r="r" b="b" t="t" l="l"/>
            <a:pathLst>
              <a:path h="2086332" w="2331097">
                <a:moveTo>
                  <a:pt x="0" y="0"/>
                </a:moveTo>
                <a:lnTo>
                  <a:pt x="2331097" y="0"/>
                </a:lnTo>
                <a:lnTo>
                  <a:pt x="2331097" y="2086332"/>
                </a:lnTo>
                <a:lnTo>
                  <a:pt x="0" y="2086332"/>
                </a:lnTo>
                <a:lnTo>
                  <a:pt x="0" y="0"/>
                </a:lnTo>
                <a:close/>
              </a:path>
            </a:pathLst>
          </a:custGeom>
          <a:blipFill>
            <a:blip r:embed="rId2"/>
            <a:stretch>
              <a:fillRect l="0" t="0" r="0" b="0"/>
            </a:stretch>
          </a:blipFill>
        </p:spPr>
      </p:sp>
      <p:sp>
        <p:nvSpPr>
          <p:cNvPr name="Freeform 3" id="3"/>
          <p:cNvSpPr/>
          <p:nvPr/>
        </p:nvSpPr>
        <p:spPr>
          <a:xfrm flipH="false" flipV="false" rot="0">
            <a:off x="9494648" y="2086332"/>
            <a:ext cx="6637524" cy="1942090"/>
          </a:xfrm>
          <a:custGeom>
            <a:avLst/>
            <a:gdLst/>
            <a:ahLst/>
            <a:cxnLst/>
            <a:rect r="r" b="b" t="t" l="l"/>
            <a:pathLst>
              <a:path h="1942090" w="6637524">
                <a:moveTo>
                  <a:pt x="0" y="0"/>
                </a:moveTo>
                <a:lnTo>
                  <a:pt x="6637524" y="0"/>
                </a:lnTo>
                <a:lnTo>
                  <a:pt x="6637524" y="1942091"/>
                </a:lnTo>
                <a:lnTo>
                  <a:pt x="0" y="1942091"/>
                </a:lnTo>
                <a:lnTo>
                  <a:pt x="0" y="0"/>
                </a:lnTo>
                <a:close/>
              </a:path>
            </a:pathLst>
          </a:custGeom>
          <a:blipFill>
            <a:blip r:embed="rId3"/>
            <a:stretch>
              <a:fillRect l="0" t="0" r="0" b="0"/>
            </a:stretch>
          </a:blipFill>
        </p:spPr>
      </p:sp>
      <p:sp>
        <p:nvSpPr>
          <p:cNvPr name="Freeform 4" id="4"/>
          <p:cNvSpPr/>
          <p:nvPr/>
        </p:nvSpPr>
        <p:spPr>
          <a:xfrm flipH="false" flipV="false" rot="0">
            <a:off x="11233728" y="4592454"/>
            <a:ext cx="6025572" cy="1123678"/>
          </a:xfrm>
          <a:custGeom>
            <a:avLst/>
            <a:gdLst/>
            <a:ahLst/>
            <a:cxnLst/>
            <a:rect r="r" b="b" t="t" l="l"/>
            <a:pathLst>
              <a:path h="1123678" w="6025572">
                <a:moveTo>
                  <a:pt x="0" y="0"/>
                </a:moveTo>
                <a:lnTo>
                  <a:pt x="6025572" y="0"/>
                </a:lnTo>
                <a:lnTo>
                  <a:pt x="6025572" y="1123678"/>
                </a:lnTo>
                <a:lnTo>
                  <a:pt x="0" y="1123678"/>
                </a:lnTo>
                <a:lnTo>
                  <a:pt x="0" y="0"/>
                </a:lnTo>
                <a:close/>
              </a:path>
            </a:pathLst>
          </a:custGeom>
          <a:blipFill>
            <a:blip r:embed="rId4"/>
            <a:stretch>
              <a:fillRect l="0" t="0" r="0" b="-102514"/>
            </a:stretch>
          </a:blipFill>
        </p:spPr>
      </p:sp>
      <p:sp>
        <p:nvSpPr>
          <p:cNvPr name="Freeform 5" id="5"/>
          <p:cNvSpPr/>
          <p:nvPr/>
        </p:nvSpPr>
        <p:spPr>
          <a:xfrm flipH="false" flipV="false" rot="0">
            <a:off x="385111" y="7042483"/>
            <a:ext cx="6710800" cy="2471759"/>
          </a:xfrm>
          <a:custGeom>
            <a:avLst/>
            <a:gdLst/>
            <a:ahLst/>
            <a:cxnLst/>
            <a:rect r="r" b="b" t="t" l="l"/>
            <a:pathLst>
              <a:path h="2471759" w="6710800">
                <a:moveTo>
                  <a:pt x="0" y="0"/>
                </a:moveTo>
                <a:lnTo>
                  <a:pt x="6710800" y="0"/>
                </a:lnTo>
                <a:lnTo>
                  <a:pt x="6710800" y="2471760"/>
                </a:lnTo>
                <a:lnTo>
                  <a:pt x="0" y="2471760"/>
                </a:lnTo>
                <a:lnTo>
                  <a:pt x="0" y="0"/>
                </a:lnTo>
                <a:close/>
              </a:path>
            </a:pathLst>
          </a:custGeom>
          <a:blipFill>
            <a:blip r:embed="rId5"/>
            <a:stretch>
              <a:fillRect l="0" t="0" r="0" b="-20994"/>
            </a:stretch>
          </a:blipFill>
        </p:spPr>
      </p:sp>
      <p:sp>
        <p:nvSpPr>
          <p:cNvPr name="Freeform 6" id="6"/>
          <p:cNvSpPr/>
          <p:nvPr/>
        </p:nvSpPr>
        <p:spPr>
          <a:xfrm flipH="false" flipV="false" rot="0">
            <a:off x="8834501" y="6442408"/>
            <a:ext cx="3089990" cy="4577764"/>
          </a:xfrm>
          <a:custGeom>
            <a:avLst/>
            <a:gdLst/>
            <a:ahLst/>
            <a:cxnLst/>
            <a:rect r="r" b="b" t="t" l="l"/>
            <a:pathLst>
              <a:path h="4577764" w="3089990">
                <a:moveTo>
                  <a:pt x="0" y="0"/>
                </a:moveTo>
                <a:lnTo>
                  <a:pt x="3089990" y="0"/>
                </a:lnTo>
                <a:lnTo>
                  <a:pt x="3089990" y="4577764"/>
                </a:lnTo>
                <a:lnTo>
                  <a:pt x="0" y="4577764"/>
                </a:lnTo>
                <a:lnTo>
                  <a:pt x="0" y="0"/>
                </a:lnTo>
                <a:close/>
              </a:path>
            </a:pathLst>
          </a:custGeom>
          <a:blipFill>
            <a:blip r:embed="rId6"/>
            <a:stretch>
              <a:fillRect l="0" t="0" r="0" b="0"/>
            </a:stretch>
          </a:blipFill>
        </p:spPr>
      </p:sp>
      <p:sp>
        <p:nvSpPr>
          <p:cNvPr name="TextBox 7" id="7"/>
          <p:cNvSpPr txBox="true"/>
          <p:nvPr/>
        </p:nvSpPr>
        <p:spPr>
          <a:xfrm rot="0">
            <a:off x="350634" y="441965"/>
            <a:ext cx="13490553" cy="1080336"/>
          </a:xfrm>
          <a:prstGeom prst="rect">
            <a:avLst/>
          </a:prstGeom>
        </p:spPr>
        <p:txBody>
          <a:bodyPr anchor="t" rtlCol="false" tIns="0" lIns="0" bIns="0" rIns="0">
            <a:spAutoFit/>
          </a:bodyPr>
          <a:lstStyle/>
          <a:p>
            <a:pPr algn="l">
              <a:lnSpc>
                <a:spcPts val="8703"/>
              </a:lnSpc>
            </a:pPr>
            <a:r>
              <a:rPr lang="en-US" sz="6217" u="sng">
                <a:solidFill>
                  <a:srgbClr val="1E1513"/>
                </a:solidFill>
                <a:latin typeface="Neue Machina Ultra-Bold"/>
                <a:ea typeface="Neue Machina Ultra-Bold"/>
                <a:cs typeface="Neue Machina Ultra-Bold"/>
                <a:sym typeface="Neue Machina Ultra-Bold"/>
              </a:rPr>
              <a:t>Functions for MATLAB Images</a:t>
            </a:r>
          </a:p>
        </p:txBody>
      </p:sp>
      <p:sp>
        <p:nvSpPr>
          <p:cNvPr name="TextBox 8" id="8"/>
          <p:cNvSpPr txBox="true"/>
          <p:nvPr/>
        </p:nvSpPr>
        <p:spPr>
          <a:xfrm rot="0">
            <a:off x="-14" y="2429367"/>
            <a:ext cx="9144014" cy="1074867"/>
          </a:xfrm>
          <a:prstGeom prst="rect">
            <a:avLst/>
          </a:prstGeom>
        </p:spPr>
        <p:txBody>
          <a:bodyPr anchor="t" rtlCol="false" tIns="0" lIns="0" bIns="0" rIns="0">
            <a:spAutoFit/>
          </a:bodyPr>
          <a:lstStyle/>
          <a:p>
            <a:pPr algn="just" marL="729372" indent="-364686" lvl="1">
              <a:lnSpc>
                <a:spcPts val="4290"/>
              </a:lnSpc>
              <a:buFont typeface="Arial"/>
              <a:buChar char="•"/>
            </a:pPr>
            <a:r>
              <a:rPr lang="en-US" sz="3378" spc="-141">
                <a:solidFill>
                  <a:srgbClr val="22423D"/>
                </a:solidFill>
                <a:latin typeface="DM Sans"/>
                <a:ea typeface="DM Sans"/>
                <a:cs typeface="DM Sans"/>
                <a:sym typeface="DM Sans"/>
              </a:rPr>
              <a:t>imwrite() :saves a MATLAB image to an image file/folder.</a:t>
            </a:r>
          </a:p>
        </p:txBody>
      </p:sp>
      <p:sp>
        <p:nvSpPr>
          <p:cNvPr name="TextBox 9" id="9"/>
          <p:cNvSpPr txBox="true"/>
          <p:nvPr/>
        </p:nvSpPr>
        <p:spPr>
          <a:xfrm rot="0">
            <a:off x="350634" y="4613692"/>
            <a:ext cx="9144014" cy="1109896"/>
          </a:xfrm>
          <a:prstGeom prst="rect">
            <a:avLst/>
          </a:prstGeom>
        </p:spPr>
        <p:txBody>
          <a:bodyPr anchor="t" rtlCol="false" tIns="0" lIns="0" bIns="0" rIns="0">
            <a:spAutoFit/>
          </a:bodyPr>
          <a:lstStyle/>
          <a:p>
            <a:pPr algn="just" marL="686193" indent="-343096" lvl="1">
              <a:lnSpc>
                <a:spcPts val="4449"/>
              </a:lnSpc>
              <a:buFont typeface="Arial"/>
              <a:buChar char="•"/>
            </a:pPr>
            <a:r>
              <a:rPr lang="en-US" sz="3178" spc="-57">
                <a:solidFill>
                  <a:srgbClr val="22423D"/>
                </a:solidFill>
                <a:latin typeface="DM Sans"/>
                <a:ea typeface="DM Sans"/>
                <a:cs typeface="DM Sans"/>
                <a:sym typeface="DM Sans"/>
              </a:rPr>
              <a:t>RGB Extraction :Extracting the color requires placing a value in third dimension</a:t>
            </a:r>
          </a:p>
        </p:txBody>
      </p:sp>
      <p:sp>
        <p:nvSpPr>
          <p:cNvPr name="TextBox 10" id="10"/>
          <p:cNvSpPr txBox="true"/>
          <p:nvPr/>
        </p:nvSpPr>
        <p:spPr>
          <a:xfrm rot="0">
            <a:off x="11895916" y="7366757"/>
            <a:ext cx="5032093" cy="1150775"/>
          </a:xfrm>
          <a:prstGeom prst="rect">
            <a:avLst/>
          </a:prstGeom>
        </p:spPr>
        <p:txBody>
          <a:bodyPr anchor="t" rtlCol="false" tIns="0" lIns="0" bIns="0" rIns="0">
            <a:spAutoFit/>
          </a:bodyPr>
          <a:lstStyle/>
          <a:p>
            <a:pPr algn="just" marL="717098" indent="-358549" lvl="1">
              <a:lnSpc>
                <a:spcPts val="4650"/>
              </a:lnSpc>
              <a:buFont typeface="Arial"/>
              <a:buChar char="•"/>
            </a:pPr>
            <a:r>
              <a:rPr lang="en-US" sz="3321">
                <a:solidFill>
                  <a:srgbClr val="22423D"/>
                </a:solidFill>
                <a:latin typeface="DM Sans"/>
                <a:ea typeface="DM Sans"/>
                <a:cs typeface="DM Sans"/>
                <a:sym typeface="DM Sans"/>
              </a:rPr>
              <a:t>im2gray(): convert an image to grayscale</a:t>
            </a:r>
          </a:p>
        </p:txBody>
      </p:sp>
      <p:sp>
        <p:nvSpPr>
          <p:cNvPr name="Freeform 11" id="11"/>
          <p:cNvSpPr/>
          <p:nvPr/>
        </p:nvSpPr>
        <p:spPr>
          <a:xfrm flipH="false" flipV="false" rot="0">
            <a:off x="7248255" y="7672602"/>
            <a:ext cx="1557671" cy="605761"/>
          </a:xfrm>
          <a:custGeom>
            <a:avLst/>
            <a:gdLst/>
            <a:ahLst/>
            <a:cxnLst/>
            <a:rect r="r" b="b" t="t" l="l"/>
            <a:pathLst>
              <a:path h="605761" w="1557671">
                <a:moveTo>
                  <a:pt x="0" y="0"/>
                </a:moveTo>
                <a:lnTo>
                  <a:pt x="1557671" y="0"/>
                </a:lnTo>
                <a:lnTo>
                  <a:pt x="1557671" y="605761"/>
                </a:lnTo>
                <a:lnTo>
                  <a:pt x="0" y="605761"/>
                </a:lnTo>
                <a:lnTo>
                  <a:pt x="0" y="0"/>
                </a:lnTo>
                <a:close/>
              </a:path>
            </a:pathLst>
          </a:custGeom>
          <a:blipFill>
            <a:blip r:embed="rId7"/>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09327" y="674532"/>
            <a:ext cx="12892160" cy="1080336"/>
          </a:xfrm>
          <a:prstGeom prst="rect">
            <a:avLst/>
          </a:prstGeom>
        </p:spPr>
        <p:txBody>
          <a:bodyPr anchor="t" rtlCol="false" tIns="0" lIns="0" bIns="0" rIns="0">
            <a:spAutoFit/>
          </a:bodyPr>
          <a:lstStyle/>
          <a:p>
            <a:pPr algn="ctr">
              <a:lnSpc>
                <a:spcPts val="8703"/>
              </a:lnSpc>
              <a:spcBef>
                <a:spcPct val="0"/>
              </a:spcBef>
            </a:pPr>
            <a:r>
              <a:rPr lang="en-US" sz="6217">
                <a:solidFill>
                  <a:srgbClr val="1D2A1E"/>
                </a:solidFill>
                <a:latin typeface="Neue Machina Ultra-Bold"/>
                <a:ea typeface="Neue Machina Ultra-Bold"/>
                <a:cs typeface="Neue Machina Ultra-Bold"/>
                <a:sym typeface="Neue Machina Ultra-Bold"/>
              </a:rPr>
              <a:t>Image and Video formats   </a:t>
            </a:r>
          </a:p>
        </p:txBody>
      </p:sp>
      <p:sp>
        <p:nvSpPr>
          <p:cNvPr name="TextBox 3" id="3"/>
          <p:cNvSpPr txBox="true"/>
          <p:nvPr/>
        </p:nvSpPr>
        <p:spPr>
          <a:xfrm rot="0">
            <a:off x="1495573" y="2629988"/>
            <a:ext cx="13519667" cy="5234912"/>
          </a:xfrm>
          <a:prstGeom prst="rect">
            <a:avLst/>
          </a:prstGeom>
        </p:spPr>
        <p:txBody>
          <a:bodyPr anchor="t" rtlCol="false" tIns="0" lIns="0" bIns="0" rIns="0">
            <a:spAutoFit/>
          </a:bodyPr>
          <a:lstStyle/>
          <a:p>
            <a:pPr algn="l" marL="923207" indent="-461604" lvl="1">
              <a:lnSpc>
                <a:spcPts val="5986"/>
              </a:lnSpc>
              <a:buFont typeface="Arial"/>
              <a:buChar char="•"/>
            </a:pPr>
            <a:r>
              <a:rPr lang="en-US" sz="4276">
                <a:solidFill>
                  <a:srgbClr val="1E1513"/>
                </a:solidFill>
                <a:latin typeface="DM Sans"/>
                <a:ea typeface="DM Sans"/>
                <a:cs typeface="DM Sans"/>
                <a:sym typeface="DM Sans"/>
              </a:rPr>
              <a:t>JPEG (or JPG) - Joint Photographic Experts Group</a:t>
            </a:r>
          </a:p>
          <a:p>
            <a:pPr algn="l" marL="923207" indent="-461604" lvl="1">
              <a:lnSpc>
                <a:spcPts val="5986"/>
              </a:lnSpc>
              <a:buFont typeface="Arial"/>
              <a:buChar char="•"/>
            </a:pPr>
            <a:r>
              <a:rPr lang="en-US" sz="4276">
                <a:solidFill>
                  <a:srgbClr val="1E1513"/>
                </a:solidFill>
                <a:latin typeface="DM Sans"/>
                <a:ea typeface="DM Sans"/>
                <a:cs typeface="DM Sans"/>
                <a:sym typeface="DM Sans"/>
              </a:rPr>
              <a:t>HEIF  - High Efficiency Image File Format</a:t>
            </a:r>
          </a:p>
          <a:p>
            <a:pPr algn="l" marL="923207" indent="-461604" lvl="1">
              <a:lnSpc>
                <a:spcPts val="5986"/>
              </a:lnSpc>
              <a:buFont typeface="Arial"/>
              <a:buChar char="•"/>
            </a:pPr>
            <a:r>
              <a:rPr lang="en-US" sz="4276">
                <a:solidFill>
                  <a:srgbClr val="1E1513"/>
                </a:solidFill>
                <a:latin typeface="DM Sans"/>
                <a:ea typeface="DM Sans"/>
                <a:cs typeface="DM Sans"/>
                <a:sym typeface="DM Sans"/>
              </a:rPr>
              <a:t>WebP -  Web Picture Format</a:t>
            </a:r>
          </a:p>
          <a:p>
            <a:pPr algn="l">
              <a:lnSpc>
                <a:spcPts val="5986"/>
              </a:lnSpc>
            </a:pPr>
          </a:p>
          <a:p>
            <a:pPr algn="l">
              <a:lnSpc>
                <a:spcPts val="5986"/>
              </a:lnSpc>
            </a:pPr>
          </a:p>
          <a:p>
            <a:pPr algn="l" marL="923207" indent="-461604" lvl="1">
              <a:lnSpc>
                <a:spcPts val="5986"/>
              </a:lnSpc>
              <a:buFont typeface="Arial"/>
              <a:buChar char="•"/>
            </a:pPr>
            <a:r>
              <a:rPr lang="en-US" sz="4276">
                <a:solidFill>
                  <a:srgbClr val="1E1513"/>
                </a:solidFill>
                <a:latin typeface="DM Sans"/>
                <a:ea typeface="DM Sans"/>
                <a:cs typeface="DM Sans"/>
                <a:sym typeface="DM Sans"/>
              </a:rPr>
              <a:t>H.265 (HEVC) - High Efficiency Video Coding</a:t>
            </a:r>
          </a:p>
          <a:p>
            <a:pPr algn="l" marL="923207" indent="-461604" lvl="1">
              <a:lnSpc>
                <a:spcPts val="5986"/>
              </a:lnSpc>
              <a:buFont typeface="Arial"/>
              <a:buChar char="•"/>
            </a:pPr>
            <a:r>
              <a:rPr lang="en-US" sz="4276">
                <a:solidFill>
                  <a:srgbClr val="1E1513"/>
                </a:solidFill>
                <a:latin typeface="DM Sans"/>
                <a:ea typeface="DM Sans"/>
                <a:cs typeface="DM Sans"/>
                <a:sym typeface="DM Sans"/>
              </a:rPr>
              <a:t>WebM -  Web Media File</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130036" y="1265876"/>
            <a:ext cx="14027928" cy="8354030"/>
            <a:chOff x="0" y="0"/>
            <a:chExt cx="4300784" cy="2561239"/>
          </a:xfrm>
        </p:grpSpPr>
        <p:sp>
          <p:nvSpPr>
            <p:cNvPr name="Freeform 4" id="4"/>
            <p:cNvSpPr/>
            <p:nvPr/>
          </p:nvSpPr>
          <p:spPr>
            <a:xfrm flipH="false" flipV="false" rot="0">
              <a:off x="0" y="0"/>
              <a:ext cx="4300784" cy="2561239"/>
            </a:xfrm>
            <a:custGeom>
              <a:avLst/>
              <a:gdLst/>
              <a:ahLst/>
              <a:cxnLst/>
              <a:rect r="r" b="b" t="t" l="l"/>
              <a:pathLst>
                <a:path h="2561239" w="4300784">
                  <a:moveTo>
                    <a:pt x="6071" y="0"/>
                  </a:moveTo>
                  <a:lnTo>
                    <a:pt x="4294713" y="0"/>
                  </a:lnTo>
                  <a:cubicBezTo>
                    <a:pt x="4296324" y="0"/>
                    <a:pt x="4297868" y="640"/>
                    <a:pt x="4299006" y="1778"/>
                  </a:cubicBezTo>
                  <a:cubicBezTo>
                    <a:pt x="4300145" y="2917"/>
                    <a:pt x="4300784" y="4461"/>
                    <a:pt x="4300784" y="6071"/>
                  </a:cubicBezTo>
                  <a:lnTo>
                    <a:pt x="4300784" y="2555169"/>
                  </a:lnTo>
                  <a:cubicBezTo>
                    <a:pt x="4300784" y="2556779"/>
                    <a:pt x="4300145" y="2558323"/>
                    <a:pt x="4299006" y="2559461"/>
                  </a:cubicBezTo>
                  <a:cubicBezTo>
                    <a:pt x="4297868" y="2560600"/>
                    <a:pt x="4296324" y="2561239"/>
                    <a:pt x="4294713" y="2561239"/>
                  </a:cubicBezTo>
                  <a:lnTo>
                    <a:pt x="6071" y="2561239"/>
                  </a:lnTo>
                  <a:cubicBezTo>
                    <a:pt x="4461" y="2561239"/>
                    <a:pt x="2917" y="2560600"/>
                    <a:pt x="1778" y="2559461"/>
                  </a:cubicBezTo>
                  <a:cubicBezTo>
                    <a:pt x="640" y="2558323"/>
                    <a:pt x="0" y="2556779"/>
                    <a:pt x="0" y="2555169"/>
                  </a:cubicBezTo>
                  <a:lnTo>
                    <a:pt x="0" y="6071"/>
                  </a:lnTo>
                  <a:cubicBezTo>
                    <a:pt x="0" y="4461"/>
                    <a:pt x="640" y="2917"/>
                    <a:pt x="1778" y="1778"/>
                  </a:cubicBezTo>
                  <a:cubicBezTo>
                    <a:pt x="2917" y="640"/>
                    <a:pt x="4461" y="0"/>
                    <a:pt x="6071" y="0"/>
                  </a:cubicBezTo>
                  <a:close/>
                </a:path>
              </a:pathLst>
            </a:custGeom>
            <a:solidFill>
              <a:srgbClr val="FFFFFF"/>
            </a:solidFill>
            <a:ln w="19050" cap="sq">
              <a:solidFill>
                <a:srgbClr val="000000"/>
              </a:solidFill>
              <a:prstDash val="solid"/>
              <a:miter/>
            </a:ln>
          </p:spPr>
        </p:sp>
        <p:sp>
          <p:nvSpPr>
            <p:cNvPr name="TextBox 5" id="5"/>
            <p:cNvSpPr txBox="true"/>
            <p:nvPr/>
          </p:nvSpPr>
          <p:spPr>
            <a:xfrm>
              <a:off x="0" y="-47625"/>
              <a:ext cx="4300784" cy="2608864"/>
            </a:xfrm>
            <a:prstGeom prst="rect">
              <a:avLst/>
            </a:prstGeom>
          </p:spPr>
          <p:txBody>
            <a:bodyPr anchor="ctr" rtlCol="false" tIns="50800" lIns="50800" bIns="50800" rIns="50800"/>
            <a:lstStyle/>
            <a:p>
              <a:pPr algn="ctr">
                <a:lnSpc>
                  <a:spcPts val="3210"/>
                </a:lnSpc>
              </a:pPr>
            </a:p>
            <a:p>
              <a:pPr algn="ctr">
                <a:lnSpc>
                  <a:spcPts val="3210"/>
                </a:lnSpc>
              </a:pPr>
            </a:p>
            <a:p>
              <a:pPr algn="ctr">
                <a:lnSpc>
                  <a:spcPts val="3210"/>
                </a:lnSpc>
              </a:pPr>
            </a:p>
          </p:txBody>
        </p:sp>
      </p:grpSp>
      <p:sp>
        <p:nvSpPr>
          <p:cNvPr name="Freeform 6" id="6"/>
          <p:cNvSpPr/>
          <p:nvPr/>
        </p:nvSpPr>
        <p:spPr>
          <a:xfrm flipH="false" flipV="false" rot="0">
            <a:off x="1771605" y="6897360"/>
            <a:ext cx="1428451" cy="1215482"/>
          </a:xfrm>
          <a:custGeom>
            <a:avLst/>
            <a:gdLst/>
            <a:ahLst/>
            <a:cxnLst/>
            <a:rect r="r" b="b" t="t" l="l"/>
            <a:pathLst>
              <a:path h="1215482" w="1428451">
                <a:moveTo>
                  <a:pt x="0" y="0"/>
                </a:moveTo>
                <a:lnTo>
                  <a:pt x="1428451" y="0"/>
                </a:lnTo>
                <a:lnTo>
                  <a:pt x="1428451" y="1215482"/>
                </a:lnTo>
                <a:lnTo>
                  <a:pt x="0" y="1215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271654" y="36068"/>
            <a:ext cx="889467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ea typeface="Carelia"/>
                <a:cs typeface="Carelia"/>
                <a:sym typeface="Carelia"/>
              </a:rPr>
              <a:t>Critical Reception</a:t>
            </a:r>
          </a:p>
        </p:txBody>
      </p:sp>
      <p:sp>
        <p:nvSpPr>
          <p:cNvPr name="TextBox 8" id="8"/>
          <p:cNvSpPr txBox="true"/>
          <p:nvPr/>
        </p:nvSpPr>
        <p:spPr>
          <a:xfrm rot="0">
            <a:off x="4536729" y="1613192"/>
            <a:ext cx="9214542" cy="1429847"/>
          </a:xfrm>
          <a:prstGeom prst="rect">
            <a:avLst/>
          </a:prstGeom>
        </p:spPr>
        <p:txBody>
          <a:bodyPr anchor="t" rtlCol="false" tIns="0" lIns="0" bIns="0" rIns="0">
            <a:spAutoFit/>
          </a:bodyPr>
          <a:lstStyle/>
          <a:p>
            <a:pPr algn="l">
              <a:lnSpc>
                <a:spcPts val="5714"/>
              </a:lnSpc>
            </a:pPr>
            <a:r>
              <a:rPr lang="en-US" sz="4081" u="sng">
                <a:solidFill>
                  <a:srgbClr val="01070A"/>
                </a:solidFill>
                <a:latin typeface="Dosis Bold"/>
                <a:ea typeface="Dosis Bold"/>
                <a:cs typeface="Dosis Bold"/>
                <a:sym typeface="Dosis Bold"/>
              </a:rPr>
              <a:t>Fur​ther Scope in Image Compression</a:t>
            </a:r>
          </a:p>
          <a:p>
            <a:pPr algn="l">
              <a:lnSpc>
                <a:spcPts val="5714"/>
              </a:lnSpc>
            </a:pPr>
          </a:p>
        </p:txBody>
      </p:sp>
      <p:sp>
        <p:nvSpPr>
          <p:cNvPr name="TextBox 9" id="9"/>
          <p:cNvSpPr txBox="true"/>
          <p:nvPr/>
        </p:nvSpPr>
        <p:spPr>
          <a:xfrm rot="0">
            <a:off x="2485831" y="3669738"/>
            <a:ext cx="12155968" cy="4867675"/>
          </a:xfrm>
          <a:prstGeom prst="rect">
            <a:avLst/>
          </a:prstGeom>
        </p:spPr>
        <p:txBody>
          <a:bodyPr anchor="t" rtlCol="false" tIns="0" lIns="0" bIns="0" rIns="0">
            <a:spAutoFit/>
          </a:bodyPr>
          <a:lstStyle/>
          <a:p>
            <a:pPr algn="l" marL="850125" indent="-425062" lvl="1">
              <a:lnSpc>
                <a:spcPts val="5512"/>
              </a:lnSpc>
              <a:buFont typeface="Arial"/>
              <a:buChar char="•"/>
            </a:pPr>
            <a:r>
              <a:rPr lang="en-US" sz="3937">
                <a:solidFill>
                  <a:srgbClr val="01070A"/>
                </a:solidFill>
                <a:latin typeface="DM Sans Bold"/>
                <a:ea typeface="DM Sans Bold"/>
                <a:cs typeface="DM Sans Bold"/>
                <a:sym typeface="DM Sans Bold"/>
              </a:rPr>
              <a:t>Emergence of High-Resolution Imaging</a:t>
            </a:r>
          </a:p>
          <a:p>
            <a:pPr algn="l" marL="850125" indent="-425062" lvl="1">
              <a:lnSpc>
                <a:spcPts val="5512"/>
              </a:lnSpc>
              <a:buFont typeface="Arial"/>
              <a:buChar char="•"/>
            </a:pPr>
            <a:r>
              <a:rPr lang="en-US" sz="3937">
                <a:solidFill>
                  <a:srgbClr val="01070A"/>
                </a:solidFill>
                <a:latin typeface="DM Sans Bold"/>
                <a:ea typeface="DM Sans Bold"/>
                <a:cs typeface="DM Sans Bold"/>
                <a:sym typeface="DM Sans Bold"/>
              </a:rPr>
              <a:t>Mobile and IoT Devices</a:t>
            </a:r>
          </a:p>
          <a:p>
            <a:pPr algn="l" marL="850125" indent="-425062" lvl="1">
              <a:lnSpc>
                <a:spcPts val="5512"/>
              </a:lnSpc>
              <a:buFont typeface="Arial"/>
              <a:buChar char="•"/>
            </a:pPr>
            <a:r>
              <a:rPr lang="en-US" sz="3937">
                <a:solidFill>
                  <a:srgbClr val="01070A"/>
                </a:solidFill>
                <a:latin typeface="DM Sans Bold"/>
                <a:ea typeface="DM Sans Bold"/>
                <a:cs typeface="DM Sans Bold"/>
                <a:sym typeface="DM Sans Bold"/>
              </a:rPr>
              <a:t>Virtual and Augmented Reality (VR/AR)</a:t>
            </a:r>
          </a:p>
          <a:p>
            <a:pPr algn="l" marL="850125" indent="-425062" lvl="1">
              <a:lnSpc>
                <a:spcPts val="5512"/>
              </a:lnSpc>
              <a:buFont typeface="Arial"/>
              <a:buChar char="•"/>
            </a:pPr>
            <a:r>
              <a:rPr lang="en-US" sz="3937">
                <a:solidFill>
                  <a:srgbClr val="01070A"/>
                </a:solidFill>
                <a:latin typeface="DM Sans Bold"/>
                <a:ea typeface="DM Sans Bold"/>
                <a:cs typeface="DM Sans Bold"/>
                <a:sym typeface="DM Sans Bold"/>
              </a:rPr>
              <a:t> Satellite Imaging</a:t>
            </a:r>
          </a:p>
          <a:p>
            <a:pPr algn="l" marL="850125" indent="-425062" lvl="1">
              <a:lnSpc>
                <a:spcPts val="5512"/>
              </a:lnSpc>
              <a:buFont typeface="Arial"/>
              <a:buChar char="•"/>
            </a:pPr>
            <a:r>
              <a:rPr lang="en-US" sz="3937">
                <a:solidFill>
                  <a:srgbClr val="01070A"/>
                </a:solidFill>
                <a:latin typeface="DM Sans Bold"/>
                <a:ea typeface="DM Sans Bold"/>
                <a:cs typeface="DM Sans Bold"/>
                <a:sym typeface="DM Sans Bold"/>
              </a:rPr>
              <a:t>Digital Photography</a:t>
            </a:r>
          </a:p>
          <a:p>
            <a:pPr algn="l" marL="850125" indent="-425062" lvl="1">
              <a:lnSpc>
                <a:spcPts val="5512"/>
              </a:lnSpc>
              <a:buFont typeface="Arial"/>
              <a:buChar char="•"/>
            </a:pPr>
            <a:r>
              <a:rPr lang="en-US" sz="3937">
                <a:solidFill>
                  <a:srgbClr val="01070A"/>
                </a:solidFill>
                <a:latin typeface="DM Sans Bold"/>
                <a:ea typeface="DM Sans Bold"/>
                <a:cs typeface="DM Sans Bold"/>
                <a:sym typeface="DM Sans Bold"/>
              </a:rPr>
              <a:t>Remote Sensing</a:t>
            </a:r>
          </a:p>
          <a:p>
            <a:pPr algn="l">
              <a:lnSpc>
                <a:spcPts val="5512"/>
              </a:lnSpc>
            </a:pPr>
          </a:p>
        </p:txBody>
      </p:sp>
    </p:spTree>
  </p:cSld>
  <p:clrMapOvr>
    <a:masterClrMapping/>
  </p:clrMapOvr>
  <p:transition spd="fast">
    <p:wipe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6245">
            <a:off x="2731353" y="-1217405"/>
            <a:ext cx="10832603" cy="2540738"/>
          </a:xfrm>
          <a:custGeom>
            <a:avLst/>
            <a:gdLst/>
            <a:ahLst/>
            <a:cxnLst/>
            <a:rect r="r" b="b" t="t" l="l"/>
            <a:pathLst>
              <a:path h="2540738" w="10832603">
                <a:moveTo>
                  <a:pt x="0" y="0"/>
                </a:moveTo>
                <a:lnTo>
                  <a:pt x="10832603" y="0"/>
                </a:lnTo>
                <a:lnTo>
                  <a:pt x="10832603" y="2540738"/>
                </a:lnTo>
                <a:lnTo>
                  <a:pt x="0" y="2540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41925">
            <a:off x="16318996" y="309119"/>
            <a:ext cx="1564306" cy="1439161"/>
          </a:xfrm>
          <a:custGeom>
            <a:avLst/>
            <a:gdLst/>
            <a:ahLst/>
            <a:cxnLst/>
            <a:rect r="r" b="b" t="t" l="l"/>
            <a:pathLst>
              <a:path h="1439161" w="1564306">
                <a:moveTo>
                  <a:pt x="0" y="0"/>
                </a:moveTo>
                <a:lnTo>
                  <a:pt x="1564305" y="0"/>
                </a:lnTo>
                <a:lnTo>
                  <a:pt x="1564305" y="1439162"/>
                </a:lnTo>
                <a:lnTo>
                  <a:pt x="0" y="1439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605" y="2452636"/>
            <a:ext cx="17093695" cy="7565161"/>
          </a:xfrm>
          <a:custGeom>
            <a:avLst/>
            <a:gdLst/>
            <a:ahLst/>
            <a:cxnLst/>
            <a:rect r="r" b="b" t="t" l="l"/>
            <a:pathLst>
              <a:path h="7565161" w="17093695">
                <a:moveTo>
                  <a:pt x="0" y="0"/>
                </a:moveTo>
                <a:lnTo>
                  <a:pt x="17093695" y="0"/>
                </a:lnTo>
                <a:lnTo>
                  <a:pt x="17093695" y="7565161"/>
                </a:lnTo>
                <a:lnTo>
                  <a:pt x="0" y="7565161"/>
                </a:lnTo>
                <a:lnTo>
                  <a:pt x="0" y="0"/>
                </a:lnTo>
                <a:close/>
              </a:path>
            </a:pathLst>
          </a:custGeom>
          <a:blipFill>
            <a:blip r:embed="rId8"/>
            <a:stretch>
              <a:fillRect l="-4167" t="-3154" r="0" b="-7027"/>
            </a:stretch>
          </a:blipFill>
        </p:spPr>
      </p:sp>
      <p:sp>
        <p:nvSpPr>
          <p:cNvPr name="TextBox 7" id="7"/>
          <p:cNvSpPr txBox="true"/>
          <p:nvPr/>
        </p:nvSpPr>
        <p:spPr>
          <a:xfrm rot="0">
            <a:off x="165605" y="1556347"/>
            <a:ext cx="9577536" cy="755649"/>
          </a:xfrm>
          <a:prstGeom prst="rect">
            <a:avLst/>
          </a:prstGeom>
        </p:spPr>
        <p:txBody>
          <a:bodyPr anchor="t" rtlCol="false" tIns="0" lIns="0" bIns="0" rIns="0">
            <a:spAutoFit/>
          </a:bodyPr>
          <a:lstStyle/>
          <a:p>
            <a:pPr algn="ctr">
              <a:lnSpc>
                <a:spcPts val="5600"/>
              </a:lnSpc>
            </a:pPr>
            <a:r>
              <a:rPr lang="en-US" sz="4000">
                <a:solidFill>
                  <a:srgbClr val="1E1513"/>
                </a:solidFill>
                <a:latin typeface="Calibri (MS) Bold"/>
                <a:ea typeface="Calibri (MS) Bold"/>
                <a:cs typeface="Calibri (MS) Bold"/>
                <a:sym typeface="Calibri (MS) Bold"/>
              </a:rPr>
              <a:t>Here’s the  MATLAB Code and Output Screen </a:t>
            </a:r>
          </a:p>
        </p:txBody>
      </p:sp>
      <p:sp>
        <p:nvSpPr>
          <p:cNvPr name="TextBox 8" id="8"/>
          <p:cNvSpPr txBox="true"/>
          <p:nvPr/>
        </p:nvSpPr>
        <p:spPr>
          <a:xfrm rot="0">
            <a:off x="2173877" y="89970"/>
            <a:ext cx="10936854" cy="938730"/>
          </a:xfrm>
          <a:prstGeom prst="rect">
            <a:avLst/>
          </a:prstGeom>
        </p:spPr>
        <p:txBody>
          <a:bodyPr anchor="t" rtlCol="false" tIns="0" lIns="0" bIns="0" rIns="0">
            <a:spAutoFit/>
          </a:bodyPr>
          <a:lstStyle/>
          <a:p>
            <a:pPr algn="ctr">
              <a:lnSpc>
                <a:spcPts val="7583"/>
              </a:lnSpc>
              <a:spcBef>
                <a:spcPct val="0"/>
              </a:spcBef>
            </a:pPr>
            <a:r>
              <a:rPr lang="en-US" sz="5417">
                <a:solidFill>
                  <a:srgbClr val="1E1513"/>
                </a:solidFill>
                <a:latin typeface="Neue Machina Ultra-Bold"/>
                <a:ea typeface="Neue Machina Ultra-Bold"/>
                <a:cs typeface="Neue Machina Ultra-Bold"/>
                <a:sym typeface="Neue Machina Ultra-Bold"/>
              </a:rPr>
              <a:t>IMPLEMENTATION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4412" y="1538805"/>
            <a:ext cx="7285288" cy="5632954"/>
          </a:xfrm>
          <a:custGeom>
            <a:avLst/>
            <a:gdLst/>
            <a:ahLst/>
            <a:cxnLst/>
            <a:rect r="r" b="b" t="t" l="l"/>
            <a:pathLst>
              <a:path h="5632954" w="7285288">
                <a:moveTo>
                  <a:pt x="0" y="0"/>
                </a:moveTo>
                <a:lnTo>
                  <a:pt x="7285288" y="0"/>
                </a:lnTo>
                <a:lnTo>
                  <a:pt x="7285288" y="5632955"/>
                </a:lnTo>
                <a:lnTo>
                  <a:pt x="0" y="5632955"/>
                </a:lnTo>
                <a:lnTo>
                  <a:pt x="0" y="0"/>
                </a:lnTo>
                <a:close/>
              </a:path>
            </a:pathLst>
          </a:custGeom>
          <a:blipFill>
            <a:blip r:embed="rId2"/>
            <a:stretch>
              <a:fillRect l="0" t="0" r="0" b="0"/>
            </a:stretch>
          </a:blipFill>
        </p:spPr>
      </p:sp>
      <p:sp>
        <p:nvSpPr>
          <p:cNvPr name="Freeform 3" id="3"/>
          <p:cNvSpPr/>
          <p:nvPr/>
        </p:nvSpPr>
        <p:spPr>
          <a:xfrm flipH="false" flipV="false" rot="0">
            <a:off x="10507676" y="1538805"/>
            <a:ext cx="7322220" cy="5635360"/>
          </a:xfrm>
          <a:custGeom>
            <a:avLst/>
            <a:gdLst/>
            <a:ahLst/>
            <a:cxnLst/>
            <a:rect r="r" b="b" t="t" l="l"/>
            <a:pathLst>
              <a:path h="5635360" w="7322220">
                <a:moveTo>
                  <a:pt x="0" y="0"/>
                </a:moveTo>
                <a:lnTo>
                  <a:pt x="7322220" y="0"/>
                </a:lnTo>
                <a:lnTo>
                  <a:pt x="7322220" y="5635361"/>
                </a:lnTo>
                <a:lnTo>
                  <a:pt x="0" y="5635361"/>
                </a:lnTo>
                <a:lnTo>
                  <a:pt x="0" y="0"/>
                </a:lnTo>
                <a:close/>
              </a:path>
            </a:pathLst>
          </a:custGeom>
          <a:blipFill>
            <a:blip r:embed="rId3"/>
            <a:stretch>
              <a:fillRect l="0" t="0" r="0" b="0"/>
            </a:stretch>
          </a:blipFill>
        </p:spPr>
      </p:sp>
      <p:sp>
        <p:nvSpPr>
          <p:cNvPr name="TextBox 4" id="4"/>
          <p:cNvSpPr txBox="true"/>
          <p:nvPr/>
        </p:nvSpPr>
        <p:spPr>
          <a:xfrm rot="0">
            <a:off x="179941" y="8010322"/>
            <a:ext cx="13834912"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libri (MS)"/>
                <a:ea typeface="Calibri (MS)"/>
                <a:cs typeface="Calibri (MS)"/>
                <a:sym typeface="Calibri (MS)"/>
              </a:rPr>
              <a:t>Notice that the size of obtained image is smaller than that of original image.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 t="0" r="-55" b="0"/>
            </a:stretch>
          </a:blipFill>
        </p:spPr>
      </p:sp>
      <p:grpSp>
        <p:nvGrpSpPr>
          <p:cNvPr name="Group 3" id="3"/>
          <p:cNvGrpSpPr/>
          <p:nvPr/>
        </p:nvGrpSpPr>
        <p:grpSpPr>
          <a:xfrm rot="737582">
            <a:off x="-5424441" y="3796775"/>
            <a:ext cx="10375916" cy="8635185"/>
            <a:chOff x="0" y="0"/>
            <a:chExt cx="2732752" cy="2274287"/>
          </a:xfrm>
        </p:grpSpPr>
        <p:sp>
          <p:nvSpPr>
            <p:cNvPr name="Freeform 4" id="4"/>
            <p:cNvSpPr/>
            <p:nvPr/>
          </p:nvSpPr>
          <p:spPr>
            <a:xfrm flipH="false" flipV="false" rot="0">
              <a:off x="0" y="0"/>
              <a:ext cx="2732752" cy="2274288"/>
            </a:xfrm>
            <a:custGeom>
              <a:avLst/>
              <a:gdLst/>
              <a:ahLst/>
              <a:cxnLst/>
              <a:rect r="r" b="b" t="t" l="l"/>
              <a:pathLst>
                <a:path h="2274288" w="2732752">
                  <a:moveTo>
                    <a:pt x="0" y="0"/>
                  </a:moveTo>
                  <a:lnTo>
                    <a:pt x="2732752" y="0"/>
                  </a:lnTo>
                  <a:lnTo>
                    <a:pt x="2732752" y="2274288"/>
                  </a:lnTo>
                  <a:lnTo>
                    <a:pt x="0" y="2274288"/>
                  </a:lnTo>
                  <a:close/>
                </a:path>
              </a:pathLst>
            </a:custGeom>
            <a:solidFill>
              <a:srgbClr val="AED4DA"/>
            </a:solidFill>
          </p:spPr>
        </p:sp>
        <p:sp>
          <p:nvSpPr>
            <p:cNvPr name="TextBox 5" id="5"/>
            <p:cNvSpPr txBox="true"/>
            <p:nvPr/>
          </p:nvSpPr>
          <p:spPr>
            <a:xfrm>
              <a:off x="0" y="-38100"/>
              <a:ext cx="2732752" cy="231238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0"/>
            <a:ext cx="5083745" cy="5083745"/>
          </a:xfrm>
          <a:custGeom>
            <a:avLst/>
            <a:gdLst/>
            <a:ahLst/>
            <a:cxnLst/>
            <a:rect r="r" b="b" t="t" l="l"/>
            <a:pathLst>
              <a:path h="5083745" w="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1202047">
            <a:off x="11710996" y="-3499470"/>
            <a:ext cx="8070263" cy="9261909"/>
            <a:chOff x="0" y="0"/>
            <a:chExt cx="2125501" cy="2439351"/>
          </a:xfrm>
        </p:grpSpPr>
        <p:sp>
          <p:nvSpPr>
            <p:cNvPr name="Freeform 8" id="8"/>
            <p:cNvSpPr/>
            <p:nvPr/>
          </p:nvSpPr>
          <p:spPr>
            <a:xfrm flipH="false" flipV="false" rot="0">
              <a:off x="0" y="0"/>
              <a:ext cx="2125501" cy="2439351"/>
            </a:xfrm>
            <a:custGeom>
              <a:avLst/>
              <a:gdLst/>
              <a:ahLst/>
              <a:cxnLst/>
              <a:rect r="r" b="b" t="t" l="l"/>
              <a:pathLst>
                <a:path h="2439351" w="2125501">
                  <a:moveTo>
                    <a:pt x="0" y="0"/>
                  </a:moveTo>
                  <a:lnTo>
                    <a:pt x="2125501" y="0"/>
                  </a:lnTo>
                  <a:lnTo>
                    <a:pt x="2125501" y="2439351"/>
                  </a:lnTo>
                  <a:lnTo>
                    <a:pt x="0" y="2439351"/>
                  </a:lnTo>
                  <a:close/>
                </a:path>
              </a:pathLst>
            </a:custGeom>
            <a:solidFill>
              <a:srgbClr val="C8B3EE"/>
            </a:solidFill>
          </p:spPr>
        </p:sp>
        <p:sp>
          <p:nvSpPr>
            <p:cNvPr name="TextBox 9" id="9"/>
            <p:cNvSpPr txBox="true"/>
            <p:nvPr/>
          </p:nvSpPr>
          <p:spPr>
            <a:xfrm>
              <a:off x="0" y="-38100"/>
              <a:ext cx="2125501" cy="247745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3204255" y="5203255"/>
            <a:ext cx="5083745" cy="5083745"/>
          </a:xfrm>
          <a:custGeom>
            <a:avLst/>
            <a:gdLst/>
            <a:ahLst/>
            <a:cxnLst/>
            <a:rect r="r" b="b" t="t" l="l"/>
            <a:pathLst>
              <a:path h="5083745" w="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732486" y="8784051"/>
            <a:ext cx="4754711" cy="907718"/>
          </a:xfrm>
          <a:custGeom>
            <a:avLst/>
            <a:gdLst/>
            <a:ahLst/>
            <a:cxnLst/>
            <a:rect r="r" b="b" t="t" l="l"/>
            <a:pathLst>
              <a:path h="907718" w="4754711">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089239" y="4000500"/>
            <a:ext cx="14109522" cy="2286000"/>
          </a:xfrm>
          <a:prstGeom prst="rect">
            <a:avLst/>
          </a:prstGeom>
        </p:spPr>
        <p:txBody>
          <a:bodyPr anchor="t" rtlCol="false" tIns="0" lIns="0" bIns="0" rIns="0">
            <a:spAutoFit/>
          </a:bodyPr>
          <a:lstStyle/>
          <a:p>
            <a:pPr algn="ctr" marL="0" indent="0" lvl="0">
              <a:lnSpc>
                <a:spcPts val="15000"/>
              </a:lnSpc>
            </a:pPr>
            <a:r>
              <a:rPr lang="en-US" sz="15000">
                <a:solidFill>
                  <a:srgbClr val="1867BE"/>
                </a:solidFill>
                <a:latin typeface="Cranberry"/>
                <a:ea typeface="Cranberry"/>
                <a:cs typeface="Cranberry"/>
                <a:sym typeface="Cranberry"/>
              </a:rPr>
              <a:t>THANK YOU</a:t>
            </a:r>
          </a:p>
        </p:txBody>
      </p:sp>
      <p:sp>
        <p:nvSpPr>
          <p:cNvPr name="Freeform 13" id="13"/>
          <p:cNvSpPr/>
          <p:nvPr/>
        </p:nvSpPr>
        <p:spPr>
          <a:xfrm flipH="false" flipV="false" rot="0">
            <a:off x="-184637" y="-326054"/>
            <a:ext cx="4754711" cy="907718"/>
          </a:xfrm>
          <a:custGeom>
            <a:avLst/>
            <a:gdLst/>
            <a:ahLst/>
            <a:cxnLst/>
            <a:rect r="r" b="b" t="t" l="l"/>
            <a:pathLst>
              <a:path h="907718" w="4754711">
                <a:moveTo>
                  <a:pt x="0" y="0"/>
                </a:moveTo>
                <a:lnTo>
                  <a:pt x="4754711" y="0"/>
                </a:lnTo>
                <a:lnTo>
                  <a:pt x="4754711"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3218606" y="2541873"/>
            <a:ext cx="1688240" cy="1571522"/>
          </a:xfrm>
          <a:custGeom>
            <a:avLst/>
            <a:gdLst/>
            <a:ahLst/>
            <a:cxnLst/>
            <a:rect r="r" b="b" t="t" l="l"/>
            <a:pathLst>
              <a:path h="1571522" w="1688240">
                <a:moveTo>
                  <a:pt x="0" y="0"/>
                </a:moveTo>
                <a:lnTo>
                  <a:pt x="1688240" y="0"/>
                </a:lnTo>
                <a:lnTo>
                  <a:pt x="1688240" y="1571522"/>
                </a:lnTo>
                <a:lnTo>
                  <a:pt x="0" y="15715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4111466" y="5593932"/>
            <a:ext cx="1245452" cy="1159346"/>
          </a:xfrm>
          <a:custGeom>
            <a:avLst/>
            <a:gdLst/>
            <a:ahLst/>
            <a:cxnLst/>
            <a:rect r="r" b="b" t="t" l="l"/>
            <a:pathLst>
              <a:path h="1159346" w="1245452">
                <a:moveTo>
                  <a:pt x="0" y="0"/>
                </a:moveTo>
                <a:lnTo>
                  <a:pt x="1245452" y="0"/>
                </a:lnTo>
                <a:lnTo>
                  <a:pt x="1245452" y="1159346"/>
                </a:lnTo>
                <a:lnTo>
                  <a:pt x="0" y="11593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831629" y="811542"/>
            <a:ext cx="2722179" cy="2722179"/>
          </a:xfrm>
          <a:custGeom>
            <a:avLst/>
            <a:gdLst/>
            <a:ahLst/>
            <a:cxnLst/>
            <a:rect r="r" b="b" t="t" l="l"/>
            <a:pathLst>
              <a:path h="2722179" w="2722179">
                <a:moveTo>
                  <a:pt x="0" y="0"/>
                </a:moveTo>
                <a:lnTo>
                  <a:pt x="2722179" y="0"/>
                </a:lnTo>
                <a:lnTo>
                  <a:pt x="2722179" y="2722180"/>
                </a:lnTo>
                <a:lnTo>
                  <a:pt x="0" y="27221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true" flipV="true" rot="0">
            <a:off x="14734192" y="6753278"/>
            <a:ext cx="2722179" cy="2722179"/>
          </a:xfrm>
          <a:custGeom>
            <a:avLst/>
            <a:gdLst/>
            <a:ahLst/>
            <a:cxnLst/>
            <a:rect r="r" b="b" t="t" l="l"/>
            <a:pathLst>
              <a:path h="2722179" w="2722179">
                <a:moveTo>
                  <a:pt x="2722179" y="2722180"/>
                </a:moveTo>
                <a:lnTo>
                  <a:pt x="0" y="2722180"/>
                </a:lnTo>
                <a:lnTo>
                  <a:pt x="0" y="0"/>
                </a:lnTo>
                <a:lnTo>
                  <a:pt x="2722179" y="0"/>
                </a:lnTo>
                <a:lnTo>
                  <a:pt x="2722179" y="272218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71898" y="7343913"/>
            <a:ext cx="2315027" cy="2598499"/>
          </a:xfrm>
          <a:custGeom>
            <a:avLst/>
            <a:gdLst/>
            <a:ahLst/>
            <a:cxnLst/>
            <a:rect r="r" b="b" t="t" l="l"/>
            <a:pathLst>
              <a:path h="2598499" w="2315027">
                <a:moveTo>
                  <a:pt x="0" y="0"/>
                </a:moveTo>
                <a:lnTo>
                  <a:pt x="2315027" y="0"/>
                </a:lnTo>
                <a:lnTo>
                  <a:pt x="2315027" y="2598500"/>
                </a:lnTo>
                <a:lnTo>
                  <a:pt x="0" y="25985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15746127" y="0"/>
            <a:ext cx="2361733" cy="2262970"/>
          </a:xfrm>
          <a:custGeom>
            <a:avLst/>
            <a:gdLst/>
            <a:ahLst/>
            <a:cxnLst/>
            <a:rect r="r" b="b" t="t" l="l"/>
            <a:pathLst>
              <a:path h="2262970" w="2361733">
                <a:moveTo>
                  <a:pt x="0" y="0"/>
                </a:moveTo>
                <a:lnTo>
                  <a:pt x="2361734" y="0"/>
                </a:lnTo>
                <a:lnTo>
                  <a:pt x="2361734" y="2262970"/>
                </a:lnTo>
                <a:lnTo>
                  <a:pt x="0" y="22629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14990508" y="3955293"/>
            <a:ext cx="3297492" cy="2218312"/>
          </a:xfrm>
          <a:custGeom>
            <a:avLst/>
            <a:gdLst/>
            <a:ahLst/>
            <a:cxnLst/>
            <a:rect r="r" b="b" t="t" l="l"/>
            <a:pathLst>
              <a:path h="2218312" w="3297492">
                <a:moveTo>
                  <a:pt x="0" y="0"/>
                </a:moveTo>
                <a:lnTo>
                  <a:pt x="3297492" y="0"/>
                </a:lnTo>
                <a:lnTo>
                  <a:pt x="3297492" y="2218312"/>
                </a:lnTo>
                <a:lnTo>
                  <a:pt x="0" y="22183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53780" y="3911599"/>
            <a:ext cx="2164334" cy="2270146"/>
            <a:chOff x="0" y="0"/>
            <a:chExt cx="13716000" cy="14386560"/>
          </a:xfrm>
        </p:grpSpPr>
        <p:sp>
          <p:nvSpPr>
            <p:cNvPr name="Freeform 3" id="3"/>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2"/>
              <a:stretch>
                <a:fillRect l="0" t="-17040" r="0" b="-17040"/>
              </a:stretch>
            </a:blipFill>
          </p:spPr>
        </p:sp>
        <p:sp>
          <p:nvSpPr>
            <p:cNvPr name="Freeform 4" id="4"/>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grpSp>
        <p:nvGrpSpPr>
          <p:cNvPr name="Group 5" id="5"/>
          <p:cNvGrpSpPr>
            <a:grpSpLocks noChangeAspect="true"/>
          </p:cNvGrpSpPr>
          <p:nvPr/>
        </p:nvGrpSpPr>
        <p:grpSpPr>
          <a:xfrm rot="0">
            <a:off x="753780" y="6891326"/>
            <a:ext cx="2164334" cy="2270146"/>
            <a:chOff x="0" y="0"/>
            <a:chExt cx="13716000" cy="14386560"/>
          </a:xfrm>
        </p:grpSpPr>
        <p:sp>
          <p:nvSpPr>
            <p:cNvPr name="Freeform 6" id="6"/>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4"/>
              <a:stretch>
                <a:fillRect l="0" t="-14590" r="0" b="-19490"/>
              </a:stretch>
            </a:blipFill>
          </p:spPr>
        </p:sp>
        <p:sp>
          <p:nvSpPr>
            <p:cNvPr name="Freeform 7" id="7"/>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grpSp>
        <p:nvGrpSpPr>
          <p:cNvPr name="Group 8" id="8"/>
          <p:cNvGrpSpPr>
            <a:grpSpLocks noChangeAspect="true"/>
          </p:cNvGrpSpPr>
          <p:nvPr/>
        </p:nvGrpSpPr>
        <p:grpSpPr>
          <a:xfrm rot="0">
            <a:off x="753780" y="936603"/>
            <a:ext cx="2164334" cy="2270146"/>
            <a:chOff x="0" y="0"/>
            <a:chExt cx="13716000" cy="14386560"/>
          </a:xfrm>
        </p:grpSpPr>
        <p:sp>
          <p:nvSpPr>
            <p:cNvPr name="Freeform 9" id="9"/>
            <p:cNvSpPr/>
            <p:nvPr/>
          </p:nvSpPr>
          <p:spPr>
            <a:xfrm flipH="false" flipV="false" rot="0">
              <a:off x="1430020" y="726440"/>
              <a:ext cx="11457940" cy="10681970"/>
            </a:xfrm>
            <a:custGeom>
              <a:avLst/>
              <a:gdLst/>
              <a:ahLst/>
              <a:cxnLst/>
              <a:rect r="r" b="b" t="t" l="l"/>
              <a:pathLst>
                <a:path h="10681970" w="11457940">
                  <a:moveTo>
                    <a:pt x="11457940" y="10681970"/>
                  </a:moveTo>
                  <a:lnTo>
                    <a:pt x="0" y="10681970"/>
                  </a:lnTo>
                  <a:lnTo>
                    <a:pt x="0" y="0"/>
                  </a:lnTo>
                  <a:lnTo>
                    <a:pt x="11456669" y="0"/>
                  </a:lnTo>
                  <a:lnTo>
                    <a:pt x="11456669" y="10681970"/>
                  </a:lnTo>
                  <a:lnTo>
                    <a:pt x="11457940" y="10681970"/>
                  </a:lnTo>
                  <a:close/>
                </a:path>
              </a:pathLst>
            </a:custGeom>
            <a:blipFill>
              <a:blip r:embed="rId5"/>
              <a:stretch>
                <a:fillRect l="0" t="-17040" r="0" b="-17040"/>
              </a:stretch>
            </a:blipFill>
          </p:spPr>
        </p:sp>
        <p:sp>
          <p:nvSpPr>
            <p:cNvPr name="Freeform 10" id="10"/>
            <p:cNvSpPr/>
            <p:nvPr/>
          </p:nvSpPr>
          <p:spPr>
            <a:xfrm flipH="false" flipV="false" rot="0">
              <a:off x="0" y="0"/>
              <a:ext cx="13716000" cy="14386561"/>
            </a:xfrm>
            <a:custGeom>
              <a:avLst/>
              <a:gdLst/>
              <a:ahLst/>
              <a:cxnLst/>
              <a:rect r="r" b="b" t="t" l="l"/>
              <a:pathLst>
                <a:path h="14386561" w="13716000">
                  <a:moveTo>
                    <a:pt x="13716000" y="14386561"/>
                  </a:moveTo>
                  <a:lnTo>
                    <a:pt x="0" y="14386561"/>
                  </a:lnTo>
                  <a:lnTo>
                    <a:pt x="0" y="0"/>
                  </a:lnTo>
                  <a:lnTo>
                    <a:pt x="13716000" y="0"/>
                  </a:lnTo>
                  <a:lnTo>
                    <a:pt x="13716000" y="14386561"/>
                  </a:lnTo>
                  <a:close/>
                </a:path>
              </a:pathLst>
            </a:custGeom>
            <a:blipFill>
              <a:blip r:embed="rId3"/>
              <a:stretch>
                <a:fillRect l="-412" t="0" r="-412" b="0"/>
              </a:stretch>
            </a:blipFill>
          </p:spPr>
        </p:sp>
      </p:grpSp>
      <p:sp>
        <p:nvSpPr>
          <p:cNvPr name="TextBox 11" id="11"/>
          <p:cNvSpPr txBox="true"/>
          <p:nvPr/>
        </p:nvSpPr>
        <p:spPr>
          <a:xfrm rot="0">
            <a:off x="5267621" y="1464833"/>
            <a:ext cx="9429255" cy="1080336"/>
          </a:xfrm>
          <a:prstGeom prst="rect">
            <a:avLst/>
          </a:prstGeom>
        </p:spPr>
        <p:txBody>
          <a:bodyPr anchor="t" rtlCol="false" tIns="0" lIns="0" bIns="0" rIns="0">
            <a:spAutoFit/>
          </a:bodyPr>
          <a:lstStyle/>
          <a:p>
            <a:pPr algn="l">
              <a:lnSpc>
                <a:spcPts val="8703"/>
              </a:lnSpc>
            </a:pPr>
            <a:r>
              <a:rPr lang="en-US" sz="6217">
                <a:solidFill>
                  <a:srgbClr val="1E1513"/>
                </a:solidFill>
                <a:latin typeface="Neue Machina Ultra-Bold"/>
                <a:ea typeface="Neue Machina Ultra-Bold"/>
                <a:cs typeface="Neue Machina Ultra-Bold"/>
                <a:sym typeface="Neue Machina Ultra-Bold"/>
              </a:rPr>
              <a:t>WHAT IS AN IMAGE ?</a:t>
            </a:r>
          </a:p>
        </p:txBody>
      </p:sp>
      <p:sp>
        <p:nvSpPr>
          <p:cNvPr name="TextBox 12" id="12"/>
          <p:cNvSpPr txBox="true"/>
          <p:nvPr/>
        </p:nvSpPr>
        <p:spPr>
          <a:xfrm rot="0">
            <a:off x="5651457" y="3434551"/>
            <a:ext cx="8661583" cy="3779653"/>
          </a:xfrm>
          <a:prstGeom prst="rect">
            <a:avLst/>
          </a:prstGeom>
        </p:spPr>
        <p:txBody>
          <a:bodyPr anchor="t" rtlCol="false" tIns="0" lIns="0" bIns="0" rIns="0">
            <a:spAutoFit/>
          </a:bodyPr>
          <a:lstStyle/>
          <a:p>
            <a:pPr algn="l">
              <a:lnSpc>
                <a:spcPts val="4297"/>
              </a:lnSpc>
            </a:pPr>
            <a:r>
              <a:rPr lang="en-US" sz="3069">
                <a:solidFill>
                  <a:srgbClr val="1E1513"/>
                </a:solidFill>
                <a:latin typeface="DM Sans"/>
                <a:ea typeface="DM Sans"/>
                <a:cs typeface="DM Sans"/>
                <a:sym typeface="DM Sans"/>
              </a:rPr>
              <a:t>An image is a spatial representation of a two-dimensional or three- dimensional scene.</a:t>
            </a:r>
          </a:p>
          <a:p>
            <a:pPr algn="l">
              <a:lnSpc>
                <a:spcPts val="4297"/>
              </a:lnSpc>
            </a:pPr>
          </a:p>
          <a:p>
            <a:pPr algn="l">
              <a:lnSpc>
                <a:spcPts val="4297"/>
              </a:lnSpc>
            </a:pPr>
            <a:r>
              <a:rPr lang="en-US" sz="3069">
                <a:solidFill>
                  <a:srgbClr val="1E1513"/>
                </a:solidFill>
                <a:latin typeface="DM Sans"/>
                <a:ea typeface="DM Sans"/>
                <a:cs typeface="DM Sans"/>
                <a:sym typeface="DM Sans"/>
              </a:rPr>
              <a:t>An image is a visual representation or likeness of an object, scene, person, or concept, typically produced by photography, painting, drawing, or other artistic methods.</a:t>
            </a:r>
          </a:p>
        </p:txBody>
      </p:sp>
      <p:sp>
        <p:nvSpPr>
          <p:cNvPr name="TextBox 13" id="13"/>
          <p:cNvSpPr txBox="true"/>
          <p:nvPr/>
        </p:nvSpPr>
        <p:spPr>
          <a:xfrm rot="0">
            <a:off x="940876" y="5737374"/>
            <a:ext cx="1851594" cy="349249"/>
          </a:xfrm>
          <a:prstGeom prst="rect">
            <a:avLst/>
          </a:prstGeom>
        </p:spPr>
        <p:txBody>
          <a:bodyPr anchor="t" rtlCol="false" tIns="0" lIns="0" bIns="0" rIns="0">
            <a:spAutoFit/>
          </a:bodyPr>
          <a:lstStyle/>
          <a:p>
            <a:pPr algn="ctr">
              <a:lnSpc>
                <a:spcPts val="2800"/>
              </a:lnSpc>
            </a:pPr>
            <a:r>
              <a:rPr lang="en-US" sz="2000">
                <a:solidFill>
                  <a:srgbClr val="1E1513"/>
                </a:solidFill>
                <a:latin typeface="Lato"/>
                <a:ea typeface="Lato"/>
                <a:cs typeface="Lato"/>
                <a:sym typeface="Lato"/>
              </a:rPr>
              <a:t>Viewfinder</a:t>
            </a:r>
          </a:p>
        </p:txBody>
      </p:sp>
      <p:sp>
        <p:nvSpPr>
          <p:cNvPr name="TextBox 14" id="14"/>
          <p:cNvSpPr txBox="true"/>
          <p:nvPr/>
        </p:nvSpPr>
        <p:spPr>
          <a:xfrm rot="0">
            <a:off x="940876" y="2762250"/>
            <a:ext cx="1851594" cy="349249"/>
          </a:xfrm>
          <a:prstGeom prst="rect">
            <a:avLst/>
          </a:prstGeom>
        </p:spPr>
        <p:txBody>
          <a:bodyPr anchor="t" rtlCol="false" tIns="0" lIns="0" bIns="0" rIns="0">
            <a:spAutoFit/>
          </a:bodyPr>
          <a:lstStyle/>
          <a:p>
            <a:pPr algn="ctr">
              <a:lnSpc>
                <a:spcPts val="2800"/>
              </a:lnSpc>
            </a:pPr>
            <a:r>
              <a:rPr lang="en-US" sz="2000">
                <a:solidFill>
                  <a:srgbClr val="1E1513"/>
                </a:solidFill>
                <a:latin typeface="Lato"/>
                <a:ea typeface="Lato"/>
                <a:cs typeface="Lato"/>
                <a:sym typeface="Lato"/>
              </a:rPr>
              <a:t>Exposure</a:t>
            </a:r>
          </a:p>
        </p:txBody>
      </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85543" y="-3710404"/>
            <a:ext cx="4813501" cy="5492584"/>
          </a:xfrm>
          <a:custGeom>
            <a:avLst/>
            <a:gdLst/>
            <a:ahLst/>
            <a:cxnLst/>
            <a:rect r="r" b="b" t="t" l="l"/>
            <a:pathLst>
              <a:path h="5492584" w="4813501">
                <a:moveTo>
                  <a:pt x="0" y="0"/>
                </a:moveTo>
                <a:lnTo>
                  <a:pt x="4813502" y="0"/>
                </a:lnTo>
                <a:lnTo>
                  <a:pt x="4813502"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5021" y="8263138"/>
            <a:ext cx="15286229" cy="1631222"/>
          </a:xfrm>
          <a:prstGeom prst="rect">
            <a:avLst/>
          </a:prstGeom>
        </p:spPr>
        <p:txBody>
          <a:bodyPr anchor="t" rtlCol="false" tIns="0" lIns="0" bIns="0" rIns="0">
            <a:spAutoFit/>
          </a:bodyPr>
          <a:lstStyle/>
          <a:p>
            <a:pPr algn="l">
              <a:lnSpc>
                <a:spcPts val="4430"/>
              </a:lnSpc>
            </a:pPr>
            <a:r>
              <a:rPr lang="en-US" sz="3233" spc="316">
                <a:solidFill>
                  <a:srgbClr val="100F0D"/>
                </a:solidFill>
                <a:latin typeface="DM Sans"/>
                <a:ea typeface="DM Sans"/>
                <a:cs typeface="DM Sans"/>
                <a:sym typeface="DM Sans"/>
              </a:rPr>
              <a:t>Place a regular 2D grid over an image and read the color value at the intersections of the grid =&gt; set of data points for that image !!</a:t>
            </a:r>
          </a:p>
          <a:p>
            <a:pPr algn="l">
              <a:lnSpc>
                <a:spcPts val="4042"/>
              </a:lnSpc>
            </a:pPr>
          </a:p>
        </p:txBody>
      </p:sp>
      <p:sp>
        <p:nvSpPr>
          <p:cNvPr name="Freeform 4" id="4"/>
          <p:cNvSpPr/>
          <p:nvPr/>
        </p:nvSpPr>
        <p:spPr>
          <a:xfrm flipH="false" flipV="false" rot="0">
            <a:off x="16519036" y="-2420375"/>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681567" y="2180200"/>
            <a:ext cx="6140309" cy="5764372"/>
          </a:xfrm>
          <a:custGeom>
            <a:avLst/>
            <a:gdLst/>
            <a:ahLst/>
            <a:cxnLst/>
            <a:rect r="r" b="b" t="t" l="l"/>
            <a:pathLst>
              <a:path h="5764372" w="6140309">
                <a:moveTo>
                  <a:pt x="0" y="0"/>
                </a:moveTo>
                <a:lnTo>
                  <a:pt x="6140309" y="0"/>
                </a:lnTo>
                <a:lnTo>
                  <a:pt x="6140309" y="5764372"/>
                </a:lnTo>
                <a:lnTo>
                  <a:pt x="0" y="5764372"/>
                </a:lnTo>
                <a:lnTo>
                  <a:pt x="0" y="0"/>
                </a:lnTo>
                <a:close/>
              </a:path>
            </a:pathLst>
          </a:custGeom>
          <a:blipFill>
            <a:blip r:embed="rId6"/>
            <a:stretch>
              <a:fillRect l="0" t="0" r="0" b="0"/>
            </a:stretch>
          </a:blipFill>
        </p:spPr>
      </p:sp>
      <p:sp>
        <p:nvSpPr>
          <p:cNvPr name="Freeform 6" id="6"/>
          <p:cNvSpPr/>
          <p:nvPr/>
        </p:nvSpPr>
        <p:spPr>
          <a:xfrm flipH="false" flipV="false" rot="0">
            <a:off x="1028700" y="2245399"/>
            <a:ext cx="6264357" cy="5796202"/>
          </a:xfrm>
          <a:custGeom>
            <a:avLst/>
            <a:gdLst/>
            <a:ahLst/>
            <a:cxnLst/>
            <a:rect r="r" b="b" t="t" l="l"/>
            <a:pathLst>
              <a:path h="5796202" w="6264357">
                <a:moveTo>
                  <a:pt x="0" y="0"/>
                </a:moveTo>
                <a:lnTo>
                  <a:pt x="6264357" y="0"/>
                </a:lnTo>
                <a:lnTo>
                  <a:pt x="6264357" y="5796202"/>
                </a:lnTo>
                <a:lnTo>
                  <a:pt x="0" y="5796202"/>
                </a:lnTo>
                <a:lnTo>
                  <a:pt x="0" y="0"/>
                </a:lnTo>
                <a:close/>
              </a:path>
            </a:pathLst>
          </a:custGeom>
          <a:blipFill>
            <a:blip r:embed="rId7"/>
            <a:stretch>
              <a:fillRect l="0" t="0" r="0" b="0"/>
            </a:stretch>
          </a:blipFill>
        </p:spPr>
      </p:sp>
      <p:sp>
        <p:nvSpPr>
          <p:cNvPr name="Freeform 7" id="7"/>
          <p:cNvSpPr/>
          <p:nvPr/>
        </p:nvSpPr>
        <p:spPr>
          <a:xfrm flipH="false" flipV="false" rot="0">
            <a:off x="15881249" y="8035351"/>
            <a:ext cx="4813501" cy="5492584"/>
          </a:xfrm>
          <a:custGeom>
            <a:avLst/>
            <a:gdLst/>
            <a:ahLst/>
            <a:cxnLst/>
            <a:rect r="r" b="b" t="t" l="l"/>
            <a:pathLst>
              <a:path h="5492584" w="4813501">
                <a:moveTo>
                  <a:pt x="0" y="0"/>
                </a:moveTo>
                <a:lnTo>
                  <a:pt x="4813502" y="0"/>
                </a:lnTo>
                <a:lnTo>
                  <a:pt x="4813502"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844758" y="4618797"/>
            <a:ext cx="2366796" cy="920421"/>
          </a:xfrm>
          <a:custGeom>
            <a:avLst/>
            <a:gdLst/>
            <a:ahLst/>
            <a:cxnLst/>
            <a:rect r="r" b="b" t="t" l="l"/>
            <a:pathLst>
              <a:path h="920421" w="2366796">
                <a:moveTo>
                  <a:pt x="0" y="0"/>
                </a:moveTo>
                <a:lnTo>
                  <a:pt x="2366796" y="0"/>
                </a:lnTo>
                <a:lnTo>
                  <a:pt x="2366796" y="920420"/>
                </a:lnTo>
                <a:lnTo>
                  <a:pt x="0" y="920420"/>
                </a:lnTo>
                <a:lnTo>
                  <a:pt x="0" y="0"/>
                </a:lnTo>
                <a:close/>
              </a:path>
            </a:pathLst>
          </a:custGeom>
          <a:blipFill>
            <a:blip r:embed="rId8"/>
            <a:stretch>
              <a:fillRect l="0" t="0" r="0" b="0"/>
            </a:stretch>
          </a:blipFill>
        </p:spPr>
      </p:sp>
      <p:sp>
        <p:nvSpPr>
          <p:cNvPr name="TextBox 9" id="9"/>
          <p:cNvSpPr txBox="true"/>
          <p:nvPr/>
        </p:nvSpPr>
        <p:spPr>
          <a:xfrm rot="0">
            <a:off x="5220987" y="733345"/>
            <a:ext cx="8530735" cy="961081"/>
          </a:xfrm>
          <a:prstGeom prst="rect">
            <a:avLst/>
          </a:prstGeom>
        </p:spPr>
        <p:txBody>
          <a:bodyPr anchor="t" rtlCol="false" tIns="0" lIns="0" bIns="0" rIns="0">
            <a:spAutoFit/>
          </a:bodyPr>
          <a:lstStyle/>
          <a:p>
            <a:pPr algn="l">
              <a:lnSpc>
                <a:spcPts val="7685"/>
              </a:lnSpc>
            </a:pPr>
            <a:r>
              <a:rPr lang="en-US" sz="6148" spc="602">
                <a:solidFill>
                  <a:srgbClr val="100F0D"/>
                </a:solidFill>
                <a:latin typeface="Oswald Bold"/>
                <a:ea typeface="Oswald Bold"/>
                <a:cs typeface="Oswald Bold"/>
                <a:sym typeface="Oswald Bold"/>
              </a:rPr>
              <a:t>IMAGE GENERATION</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6685" y="384235"/>
            <a:ext cx="7670704" cy="6049331"/>
          </a:xfrm>
          <a:custGeom>
            <a:avLst/>
            <a:gdLst/>
            <a:ahLst/>
            <a:cxnLst/>
            <a:rect r="r" b="b" t="t" l="l"/>
            <a:pathLst>
              <a:path h="6049331" w="7670704">
                <a:moveTo>
                  <a:pt x="0" y="0"/>
                </a:moveTo>
                <a:lnTo>
                  <a:pt x="7670703" y="0"/>
                </a:lnTo>
                <a:lnTo>
                  <a:pt x="7670703" y="6049332"/>
                </a:lnTo>
                <a:lnTo>
                  <a:pt x="0" y="6049332"/>
                </a:lnTo>
                <a:lnTo>
                  <a:pt x="0" y="0"/>
                </a:lnTo>
                <a:close/>
              </a:path>
            </a:pathLst>
          </a:custGeom>
          <a:blipFill>
            <a:blip r:embed="rId2"/>
            <a:stretch>
              <a:fillRect l="0" t="0" r="0" b="0"/>
            </a:stretch>
          </a:blipFill>
        </p:spPr>
      </p:sp>
      <p:sp>
        <p:nvSpPr>
          <p:cNvPr name="Freeform 3" id="3"/>
          <p:cNvSpPr/>
          <p:nvPr/>
        </p:nvSpPr>
        <p:spPr>
          <a:xfrm flipH="false" flipV="false" rot="0">
            <a:off x="10214591" y="7074961"/>
            <a:ext cx="4759910" cy="3477871"/>
          </a:xfrm>
          <a:custGeom>
            <a:avLst/>
            <a:gdLst/>
            <a:ahLst/>
            <a:cxnLst/>
            <a:rect r="r" b="b" t="t" l="l"/>
            <a:pathLst>
              <a:path h="3477871" w="4759910">
                <a:moveTo>
                  <a:pt x="0" y="0"/>
                </a:moveTo>
                <a:lnTo>
                  <a:pt x="4759910" y="0"/>
                </a:lnTo>
                <a:lnTo>
                  <a:pt x="4759910" y="3477871"/>
                </a:lnTo>
                <a:lnTo>
                  <a:pt x="0" y="3477871"/>
                </a:lnTo>
                <a:lnTo>
                  <a:pt x="0" y="0"/>
                </a:lnTo>
                <a:close/>
              </a:path>
            </a:pathLst>
          </a:custGeom>
          <a:blipFill>
            <a:blip r:embed="rId3"/>
            <a:stretch>
              <a:fillRect l="0" t="0" r="0" b="0"/>
            </a:stretch>
          </a:blipFill>
        </p:spPr>
      </p:sp>
      <p:sp>
        <p:nvSpPr>
          <p:cNvPr name="AutoShape 4" id="4"/>
          <p:cNvSpPr/>
          <p:nvPr/>
        </p:nvSpPr>
        <p:spPr>
          <a:xfrm>
            <a:off x="8075044" y="4129005"/>
            <a:ext cx="6673257" cy="2928511"/>
          </a:xfrm>
          <a:prstGeom prst="line">
            <a:avLst/>
          </a:prstGeom>
          <a:ln cap="flat" w="38100">
            <a:solidFill>
              <a:srgbClr val="FF3131"/>
            </a:solidFill>
            <a:prstDash val="solid"/>
            <a:headEnd type="none" len="sm" w="sm"/>
            <a:tailEnd type="arrow" len="sm" w="med"/>
          </a:ln>
        </p:spPr>
      </p:sp>
      <p:sp>
        <p:nvSpPr>
          <p:cNvPr name="TextBox 5" id="5"/>
          <p:cNvSpPr txBox="true"/>
          <p:nvPr/>
        </p:nvSpPr>
        <p:spPr>
          <a:xfrm rot="0">
            <a:off x="175315" y="7109051"/>
            <a:ext cx="6549435" cy="3100342"/>
          </a:xfrm>
          <a:prstGeom prst="rect">
            <a:avLst/>
          </a:prstGeom>
        </p:spPr>
        <p:txBody>
          <a:bodyPr anchor="t" rtlCol="false" tIns="0" lIns="0" bIns="0" rIns="0">
            <a:spAutoFit/>
          </a:bodyPr>
          <a:lstStyle/>
          <a:p>
            <a:pPr algn="ctr">
              <a:lnSpc>
                <a:spcPts val="3541"/>
              </a:lnSpc>
            </a:pPr>
            <a:r>
              <a:rPr lang="en-US" sz="2529">
                <a:solidFill>
                  <a:srgbClr val="1E1513"/>
                </a:solidFill>
                <a:latin typeface="DM Sans Bold"/>
                <a:ea typeface="DM Sans Bold"/>
                <a:cs typeface="DM Sans Bold"/>
                <a:sym typeface="DM Sans Bold"/>
              </a:rPr>
              <a:t>Each pixel in an image is represented by three values: the intensity of red, green, and blue channels. These values typically range from 0 to 255, where 0 represents no intensity (absence of the color) and 255 represents maximum intensity (full presence of the color).</a:t>
            </a:r>
          </a:p>
        </p:txBody>
      </p:sp>
      <p:sp>
        <p:nvSpPr>
          <p:cNvPr name="AutoShape 6" id="6"/>
          <p:cNvSpPr/>
          <p:nvPr/>
        </p:nvSpPr>
        <p:spPr>
          <a:xfrm>
            <a:off x="6162275" y="6449756"/>
            <a:ext cx="4052316" cy="3837244"/>
          </a:xfrm>
          <a:prstGeom prst="line">
            <a:avLst/>
          </a:prstGeom>
          <a:ln cap="flat" w="38100">
            <a:solidFill>
              <a:srgbClr val="FF3131"/>
            </a:solidFill>
            <a:prstDash val="solid"/>
            <a:headEnd type="none" len="sm" w="sm"/>
            <a:tailEnd type="arrow" len="sm" w="med"/>
          </a:ln>
        </p:spPr>
      </p:sp>
      <p:sp>
        <p:nvSpPr>
          <p:cNvPr name="TextBox 7" id="7"/>
          <p:cNvSpPr txBox="true"/>
          <p:nvPr/>
        </p:nvSpPr>
        <p:spPr>
          <a:xfrm rot="0">
            <a:off x="6418885" y="2042860"/>
            <a:ext cx="11869115" cy="1353257"/>
          </a:xfrm>
          <a:prstGeom prst="rect">
            <a:avLst/>
          </a:prstGeom>
        </p:spPr>
        <p:txBody>
          <a:bodyPr anchor="t" rtlCol="false" tIns="0" lIns="0" bIns="0" rIns="0">
            <a:spAutoFit/>
          </a:bodyPr>
          <a:lstStyle/>
          <a:p>
            <a:pPr algn="ctr">
              <a:lnSpc>
                <a:spcPts val="3636"/>
              </a:lnSpc>
            </a:pPr>
            <a:r>
              <a:rPr lang="en-US" sz="2597">
                <a:solidFill>
                  <a:srgbClr val="1E1513"/>
                </a:solidFill>
                <a:latin typeface="DM Sans Bold"/>
                <a:ea typeface="DM Sans Bold"/>
                <a:cs typeface="DM Sans Bold"/>
                <a:sym typeface="DM Sans Bold"/>
              </a:rPr>
              <a:t>A Digital image is a representation of visual information in a digital format, consisting of a grid of picture elements (pixels), each containing color or intensity values. </a:t>
            </a:r>
          </a:p>
        </p:txBody>
      </p:sp>
      <p:sp>
        <p:nvSpPr>
          <p:cNvPr name="TextBox 8" id="8"/>
          <p:cNvSpPr txBox="true"/>
          <p:nvPr/>
        </p:nvSpPr>
        <p:spPr>
          <a:xfrm rot="0">
            <a:off x="8295907" y="250885"/>
            <a:ext cx="9429255" cy="1080336"/>
          </a:xfrm>
          <a:prstGeom prst="rect">
            <a:avLst/>
          </a:prstGeom>
        </p:spPr>
        <p:txBody>
          <a:bodyPr anchor="t" rtlCol="false" tIns="0" lIns="0" bIns="0" rIns="0">
            <a:spAutoFit/>
          </a:bodyPr>
          <a:lstStyle/>
          <a:p>
            <a:pPr algn="l">
              <a:lnSpc>
                <a:spcPts val="8703"/>
              </a:lnSpc>
            </a:pPr>
            <a:r>
              <a:rPr lang="en-US" sz="6217" u="sng">
                <a:solidFill>
                  <a:srgbClr val="1E1513"/>
                </a:solidFill>
                <a:latin typeface="Neue Machina Ultra-Bold"/>
                <a:ea typeface="Neue Machina Ultra-Bold"/>
                <a:cs typeface="Neue Machina Ultra-Bold"/>
                <a:sym typeface="Neue Machina Ultra-Bold"/>
              </a:rPr>
              <a:t>DIGITAL IMAGE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4293" t="-1389" r="-14293" b="-1389"/>
            </a:stretch>
          </a:blipFill>
        </p:spPr>
      </p:sp>
      <p:grpSp>
        <p:nvGrpSpPr>
          <p:cNvPr name="Group 3" id="3"/>
          <p:cNvGrpSpPr/>
          <p:nvPr/>
        </p:nvGrpSpPr>
        <p:grpSpPr>
          <a:xfrm rot="0">
            <a:off x="-149263" y="-1965852"/>
            <a:ext cx="18586525" cy="12252852"/>
            <a:chOff x="0" y="0"/>
            <a:chExt cx="24782033" cy="16337136"/>
          </a:xfrm>
        </p:grpSpPr>
        <p:grpSp>
          <p:nvGrpSpPr>
            <p:cNvPr name="Group 4" id="4"/>
            <p:cNvGrpSpPr/>
            <p:nvPr/>
          </p:nvGrpSpPr>
          <p:grpSpPr>
            <a:xfrm rot="-5400000">
              <a:off x="4758185" y="-4758185"/>
              <a:ext cx="15265663" cy="24782033"/>
              <a:chOff x="0" y="0"/>
              <a:chExt cx="3290570" cy="3204210"/>
            </a:xfrm>
          </p:grpSpPr>
          <p:sp>
            <p:nvSpPr>
              <p:cNvPr name="Freeform 5" id="5"/>
              <p:cNvSpPr/>
              <p:nvPr/>
            </p:nvSpPr>
            <p:spPr>
              <a:xfrm flipH="false" flipV="false" rot="0">
                <a:off x="0" y="0"/>
                <a:ext cx="6750569" cy="9906344"/>
              </a:xfrm>
              <a:custGeom>
                <a:avLst/>
                <a:gdLst/>
                <a:ahLst/>
                <a:cxnLst/>
                <a:rect r="r" b="b" t="t" l="l"/>
                <a:pathLst>
                  <a:path h="9906344" w="6750569">
                    <a:moveTo>
                      <a:pt x="6750569" y="34774"/>
                    </a:moveTo>
                    <a:lnTo>
                      <a:pt x="0" y="34774"/>
                    </a:lnTo>
                    <a:lnTo>
                      <a:pt x="0" y="0"/>
                    </a:lnTo>
                    <a:lnTo>
                      <a:pt x="6750569" y="0"/>
                    </a:lnTo>
                    <a:lnTo>
                      <a:pt x="6750569" y="34774"/>
                    </a:lnTo>
                    <a:close/>
                    <a:moveTo>
                      <a:pt x="6750569" y="1095392"/>
                    </a:moveTo>
                    <a:lnTo>
                      <a:pt x="0" y="1095392"/>
                    </a:lnTo>
                    <a:lnTo>
                      <a:pt x="0" y="1130166"/>
                    </a:lnTo>
                    <a:lnTo>
                      <a:pt x="6750569" y="1130166"/>
                    </a:lnTo>
                    <a:lnTo>
                      <a:pt x="6750569" y="1095392"/>
                    </a:lnTo>
                    <a:close/>
                    <a:moveTo>
                      <a:pt x="6750569" y="2195131"/>
                    </a:moveTo>
                    <a:lnTo>
                      <a:pt x="0" y="2195131"/>
                    </a:lnTo>
                    <a:lnTo>
                      <a:pt x="0" y="2229905"/>
                    </a:lnTo>
                    <a:lnTo>
                      <a:pt x="6750569" y="2229905"/>
                    </a:lnTo>
                    <a:lnTo>
                      <a:pt x="6750569" y="2195131"/>
                    </a:lnTo>
                    <a:close/>
                    <a:moveTo>
                      <a:pt x="6750569" y="3290523"/>
                    </a:moveTo>
                    <a:lnTo>
                      <a:pt x="0" y="3290523"/>
                    </a:lnTo>
                    <a:lnTo>
                      <a:pt x="0" y="3325297"/>
                    </a:lnTo>
                    <a:lnTo>
                      <a:pt x="6750569" y="3325297"/>
                    </a:lnTo>
                    <a:lnTo>
                      <a:pt x="6750569" y="3290523"/>
                    </a:lnTo>
                    <a:close/>
                    <a:moveTo>
                      <a:pt x="6750569" y="4385915"/>
                    </a:moveTo>
                    <a:lnTo>
                      <a:pt x="0" y="4385915"/>
                    </a:lnTo>
                    <a:lnTo>
                      <a:pt x="0" y="4420690"/>
                    </a:lnTo>
                    <a:lnTo>
                      <a:pt x="6750569" y="4420690"/>
                    </a:lnTo>
                    <a:lnTo>
                      <a:pt x="6750569" y="4385915"/>
                    </a:lnTo>
                    <a:close/>
                    <a:moveTo>
                      <a:pt x="6750569" y="5481307"/>
                    </a:moveTo>
                    <a:lnTo>
                      <a:pt x="0" y="5481307"/>
                    </a:lnTo>
                    <a:lnTo>
                      <a:pt x="0" y="5516082"/>
                    </a:lnTo>
                    <a:lnTo>
                      <a:pt x="6750569" y="5516082"/>
                    </a:lnTo>
                    <a:lnTo>
                      <a:pt x="6750569" y="5481307"/>
                    </a:lnTo>
                    <a:close/>
                    <a:moveTo>
                      <a:pt x="6750569" y="6581046"/>
                    </a:moveTo>
                    <a:lnTo>
                      <a:pt x="0" y="6581046"/>
                    </a:lnTo>
                    <a:lnTo>
                      <a:pt x="0" y="6615820"/>
                    </a:lnTo>
                    <a:lnTo>
                      <a:pt x="6750569" y="6615820"/>
                    </a:lnTo>
                    <a:lnTo>
                      <a:pt x="6750569" y="6581046"/>
                    </a:lnTo>
                    <a:close/>
                    <a:moveTo>
                      <a:pt x="6750569" y="7676438"/>
                    </a:moveTo>
                    <a:lnTo>
                      <a:pt x="0" y="7676438"/>
                    </a:lnTo>
                    <a:lnTo>
                      <a:pt x="0" y="7711213"/>
                    </a:lnTo>
                    <a:lnTo>
                      <a:pt x="6750569" y="7711213"/>
                    </a:lnTo>
                    <a:lnTo>
                      <a:pt x="6750569" y="7676438"/>
                    </a:lnTo>
                    <a:close/>
                    <a:moveTo>
                      <a:pt x="6750569" y="8771830"/>
                    </a:moveTo>
                    <a:lnTo>
                      <a:pt x="0" y="8771830"/>
                    </a:lnTo>
                    <a:lnTo>
                      <a:pt x="0" y="8806605"/>
                    </a:lnTo>
                    <a:lnTo>
                      <a:pt x="6750569" y="8806605"/>
                    </a:lnTo>
                    <a:lnTo>
                      <a:pt x="6750569" y="8771830"/>
                    </a:lnTo>
                    <a:close/>
                    <a:moveTo>
                      <a:pt x="6750569" y="9871570"/>
                    </a:moveTo>
                    <a:lnTo>
                      <a:pt x="0" y="9871570"/>
                    </a:lnTo>
                    <a:lnTo>
                      <a:pt x="0" y="9906344"/>
                    </a:lnTo>
                    <a:lnTo>
                      <a:pt x="6750569" y="9906344"/>
                    </a:lnTo>
                    <a:lnTo>
                      <a:pt x="6750569" y="9871570"/>
                    </a:lnTo>
                    <a:close/>
                  </a:path>
                </a:pathLst>
              </a:custGeom>
              <a:solidFill>
                <a:srgbClr val="FF3131">
                  <a:alpha val="14902"/>
                </a:srgbClr>
              </a:solidFill>
            </p:spPr>
          </p:sp>
        </p:grpSp>
        <p:grpSp>
          <p:nvGrpSpPr>
            <p:cNvPr name="Group 6" id="6"/>
            <p:cNvGrpSpPr/>
            <p:nvPr/>
          </p:nvGrpSpPr>
          <p:grpSpPr>
            <a:xfrm rot="-10800000">
              <a:off x="88900" y="1729900"/>
              <a:ext cx="24693133" cy="14607236"/>
              <a:chOff x="0" y="0"/>
              <a:chExt cx="3290570" cy="3204210"/>
            </a:xfrm>
          </p:grpSpPr>
          <p:sp>
            <p:nvSpPr>
              <p:cNvPr name="Freeform 7" id="7"/>
              <p:cNvSpPr/>
              <p:nvPr/>
            </p:nvSpPr>
            <p:spPr>
              <a:xfrm flipH="false" flipV="false" rot="0">
                <a:off x="0" y="0"/>
                <a:ext cx="10919454" cy="5837825"/>
              </a:xfrm>
              <a:custGeom>
                <a:avLst/>
                <a:gdLst/>
                <a:ahLst/>
                <a:cxnLst/>
                <a:rect r="r" b="b" t="t" l="l"/>
                <a:pathLst>
                  <a:path h="5837825" w="10919454">
                    <a:moveTo>
                      <a:pt x="10919454" y="20493"/>
                    </a:moveTo>
                    <a:lnTo>
                      <a:pt x="0" y="20493"/>
                    </a:lnTo>
                    <a:lnTo>
                      <a:pt x="0" y="0"/>
                    </a:lnTo>
                    <a:lnTo>
                      <a:pt x="10919454" y="0"/>
                    </a:lnTo>
                    <a:lnTo>
                      <a:pt x="10919454" y="20493"/>
                    </a:lnTo>
                    <a:close/>
                    <a:moveTo>
                      <a:pt x="10919454" y="645516"/>
                    </a:moveTo>
                    <a:lnTo>
                      <a:pt x="0" y="645516"/>
                    </a:lnTo>
                    <a:lnTo>
                      <a:pt x="0" y="666009"/>
                    </a:lnTo>
                    <a:lnTo>
                      <a:pt x="10919454" y="666009"/>
                    </a:lnTo>
                    <a:lnTo>
                      <a:pt x="10919454" y="645516"/>
                    </a:lnTo>
                    <a:close/>
                    <a:moveTo>
                      <a:pt x="10919454" y="1293594"/>
                    </a:moveTo>
                    <a:lnTo>
                      <a:pt x="0" y="1293594"/>
                    </a:lnTo>
                    <a:lnTo>
                      <a:pt x="0" y="1314087"/>
                    </a:lnTo>
                    <a:lnTo>
                      <a:pt x="10919454" y="1314087"/>
                    </a:lnTo>
                    <a:lnTo>
                      <a:pt x="10919454" y="1293594"/>
                    </a:lnTo>
                    <a:close/>
                    <a:moveTo>
                      <a:pt x="10919454" y="1939111"/>
                    </a:moveTo>
                    <a:lnTo>
                      <a:pt x="0" y="1939111"/>
                    </a:lnTo>
                    <a:lnTo>
                      <a:pt x="0" y="1959603"/>
                    </a:lnTo>
                    <a:lnTo>
                      <a:pt x="10919454" y="1959603"/>
                    </a:lnTo>
                    <a:lnTo>
                      <a:pt x="10919454" y="1939111"/>
                    </a:lnTo>
                    <a:close/>
                    <a:moveTo>
                      <a:pt x="10919454" y="2584627"/>
                    </a:moveTo>
                    <a:lnTo>
                      <a:pt x="0" y="2584627"/>
                    </a:lnTo>
                    <a:lnTo>
                      <a:pt x="0" y="2605120"/>
                    </a:lnTo>
                    <a:lnTo>
                      <a:pt x="10919454" y="2605120"/>
                    </a:lnTo>
                    <a:lnTo>
                      <a:pt x="10919454" y="2584627"/>
                    </a:lnTo>
                    <a:close/>
                    <a:moveTo>
                      <a:pt x="10919454" y="3230144"/>
                    </a:moveTo>
                    <a:lnTo>
                      <a:pt x="0" y="3230144"/>
                    </a:lnTo>
                    <a:lnTo>
                      <a:pt x="0" y="3250636"/>
                    </a:lnTo>
                    <a:lnTo>
                      <a:pt x="10919454" y="3250636"/>
                    </a:lnTo>
                    <a:lnTo>
                      <a:pt x="10919454" y="3230144"/>
                    </a:lnTo>
                    <a:close/>
                    <a:moveTo>
                      <a:pt x="10919454" y="3878221"/>
                    </a:moveTo>
                    <a:lnTo>
                      <a:pt x="0" y="3878221"/>
                    </a:lnTo>
                    <a:lnTo>
                      <a:pt x="0" y="3898714"/>
                    </a:lnTo>
                    <a:lnTo>
                      <a:pt x="10919454" y="3898714"/>
                    </a:lnTo>
                    <a:lnTo>
                      <a:pt x="10919454" y="3878221"/>
                    </a:lnTo>
                    <a:close/>
                    <a:moveTo>
                      <a:pt x="10919454" y="4523738"/>
                    </a:moveTo>
                    <a:lnTo>
                      <a:pt x="0" y="4523738"/>
                    </a:lnTo>
                    <a:lnTo>
                      <a:pt x="0" y="4544231"/>
                    </a:lnTo>
                    <a:lnTo>
                      <a:pt x="10919454" y="4544231"/>
                    </a:lnTo>
                    <a:lnTo>
                      <a:pt x="10919454" y="4523738"/>
                    </a:lnTo>
                    <a:close/>
                    <a:moveTo>
                      <a:pt x="10919454" y="5169255"/>
                    </a:moveTo>
                    <a:lnTo>
                      <a:pt x="0" y="5169255"/>
                    </a:lnTo>
                    <a:lnTo>
                      <a:pt x="0" y="5189747"/>
                    </a:lnTo>
                    <a:lnTo>
                      <a:pt x="10919454" y="5189747"/>
                    </a:lnTo>
                    <a:lnTo>
                      <a:pt x="10919454" y="5169255"/>
                    </a:lnTo>
                    <a:close/>
                    <a:moveTo>
                      <a:pt x="10919454" y="5817333"/>
                    </a:moveTo>
                    <a:lnTo>
                      <a:pt x="0" y="5817333"/>
                    </a:lnTo>
                    <a:lnTo>
                      <a:pt x="0" y="5837825"/>
                    </a:lnTo>
                    <a:lnTo>
                      <a:pt x="10919454" y="5837825"/>
                    </a:lnTo>
                    <a:lnTo>
                      <a:pt x="10919454" y="5817333"/>
                    </a:lnTo>
                    <a:close/>
                  </a:path>
                </a:pathLst>
              </a:custGeom>
              <a:solidFill>
                <a:srgbClr val="FF3131">
                  <a:alpha val="14902"/>
                </a:srgbClr>
              </a:solidFill>
            </p:spPr>
          </p:sp>
        </p:grpSp>
      </p:grpSp>
      <p:grpSp>
        <p:nvGrpSpPr>
          <p:cNvPr name="Group 8" id="8"/>
          <p:cNvGrpSpPr/>
          <p:nvPr/>
        </p:nvGrpSpPr>
        <p:grpSpPr>
          <a:xfrm rot="0">
            <a:off x="2644552" y="3472468"/>
            <a:ext cx="12998896" cy="4460675"/>
            <a:chOff x="0" y="0"/>
            <a:chExt cx="7463119" cy="2561029"/>
          </a:xfrm>
        </p:grpSpPr>
        <p:sp>
          <p:nvSpPr>
            <p:cNvPr name="Freeform 9" id="9"/>
            <p:cNvSpPr/>
            <p:nvPr/>
          </p:nvSpPr>
          <p:spPr>
            <a:xfrm flipH="false" flipV="false" rot="0">
              <a:off x="80010" y="80010"/>
              <a:ext cx="7370409" cy="2468319"/>
            </a:xfrm>
            <a:custGeom>
              <a:avLst/>
              <a:gdLst/>
              <a:ahLst/>
              <a:cxnLst/>
              <a:rect r="r" b="b" t="t" l="l"/>
              <a:pathLst>
                <a:path h="2468319" w="7370409">
                  <a:moveTo>
                    <a:pt x="0" y="2413709"/>
                  </a:moveTo>
                  <a:lnTo>
                    <a:pt x="0" y="2468319"/>
                  </a:lnTo>
                  <a:lnTo>
                    <a:pt x="7370409" y="2468319"/>
                  </a:lnTo>
                  <a:lnTo>
                    <a:pt x="7370409" y="0"/>
                  </a:lnTo>
                  <a:lnTo>
                    <a:pt x="7315799" y="0"/>
                  </a:lnTo>
                  <a:lnTo>
                    <a:pt x="7315799" y="2413709"/>
                  </a:lnTo>
                  <a:close/>
                </a:path>
              </a:pathLst>
            </a:custGeom>
            <a:solidFill>
              <a:srgbClr val="FFA794"/>
            </a:solidFill>
          </p:spPr>
        </p:sp>
        <p:sp>
          <p:nvSpPr>
            <p:cNvPr name="Freeform 10" id="10"/>
            <p:cNvSpPr/>
            <p:nvPr/>
          </p:nvSpPr>
          <p:spPr>
            <a:xfrm flipH="false" flipV="false" rot="0">
              <a:off x="67310" y="67310"/>
              <a:ext cx="7395809" cy="2493719"/>
            </a:xfrm>
            <a:custGeom>
              <a:avLst/>
              <a:gdLst/>
              <a:ahLst/>
              <a:cxnLst/>
              <a:rect r="r" b="b" t="t" l="l"/>
              <a:pathLst>
                <a:path h="2493719" w="7395809">
                  <a:moveTo>
                    <a:pt x="7328499" y="0"/>
                  </a:moveTo>
                  <a:lnTo>
                    <a:pt x="7328499" y="12700"/>
                  </a:lnTo>
                  <a:lnTo>
                    <a:pt x="7383109" y="12700"/>
                  </a:lnTo>
                  <a:lnTo>
                    <a:pt x="7383109" y="2481019"/>
                  </a:lnTo>
                  <a:lnTo>
                    <a:pt x="12700" y="2481019"/>
                  </a:lnTo>
                  <a:lnTo>
                    <a:pt x="12700" y="2426409"/>
                  </a:lnTo>
                  <a:lnTo>
                    <a:pt x="0" y="2426409"/>
                  </a:lnTo>
                  <a:lnTo>
                    <a:pt x="0" y="2493719"/>
                  </a:lnTo>
                  <a:lnTo>
                    <a:pt x="7395809" y="2493719"/>
                  </a:lnTo>
                  <a:lnTo>
                    <a:pt x="7395809" y="0"/>
                  </a:lnTo>
                  <a:close/>
                </a:path>
              </a:pathLst>
            </a:custGeom>
            <a:solidFill>
              <a:srgbClr val="FF3131"/>
            </a:solidFill>
          </p:spPr>
        </p:sp>
        <p:sp>
          <p:nvSpPr>
            <p:cNvPr name="Freeform 11" id="11"/>
            <p:cNvSpPr/>
            <p:nvPr/>
          </p:nvSpPr>
          <p:spPr>
            <a:xfrm flipH="false" flipV="false" rot="0">
              <a:off x="12700" y="12700"/>
              <a:ext cx="7370409" cy="2468319"/>
            </a:xfrm>
            <a:custGeom>
              <a:avLst/>
              <a:gdLst/>
              <a:ahLst/>
              <a:cxnLst/>
              <a:rect r="r" b="b" t="t" l="l"/>
              <a:pathLst>
                <a:path h="2468319" w="7370409">
                  <a:moveTo>
                    <a:pt x="0" y="0"/>
                  </a:moveTo>
                  <a:lnTo>
                    <a:pt x="7370409" y="0"/>
                  </a:lnTo>
                  <a:lnTo>
                    <a:pt x="7370409" y="2468319"/>
                  </a:lnTo>
                  <a:lnTo>
                    <a:pt x="0" y="2468319"/>
                  </a:lnTo>
                  <a:close/>
                </a:path>
              </a:pathLst>
            </a:custGeom>
            <a:solidFill>
              <a:srgbClr val="FFFFFF"/>
            </a:solidFill>
          </p:spPr>
        </p:sp>
        <p:sp>
          <p:nvSpPr>
            <p:cNvPr name="Freeform 12" id="12"/>
            <p:cNvSpPr/>
            <p:nvPr/>
          </p:nvSpPr>
          <p:spPr>
            <a:xfrm flipH="false" flipV="false" rot="0">
              <a:off x="0" y="0"/>
              <a:ext cx="7395809" cy="2493719"/>
            </a:xfrm>
            <a:custGeom>
              <a:avLst/>
              <a:gdLst/>
              <a:ahLst/>
              <a:cxnLst/>
              <a:rect r="r" b="b" t="t" l="l"/>
              <a:pathLst>
                <a:path h="2493719" w="7395809">
                  <a:moveTo>
                    <a:pt x="80010" y="2493719"/>
                  </a:moveTo>
                  <a:lnTo>
                    <a:pt x="7395809" y="2493719"/>
                  </a:lnTo>
                  <a:lnTo>
                    <a:pt x="7395809" y="80010"/>
                  </a:lnTo>
                  <a:lnTo>
                    <a:pt x="7395809" y="67310"/>
                  </a:lnTo>
                  <a:lnTo>
                    <a:pt x="7395809" y="0"/>
                  </a:lnTo>
                  <a:lnTo>
                    <a:pt x="0" y="0"/>
                  </a:lnTo>
                  <a:lnTo>
                    <a:pt x="0" y="2493719"/>
                  </a:lnTo>
                  <a:lnTo>
                    <a:pt x="67310" y="2493719"/>
                  </a:lnTo>
                  <a:lnTo>
                    <a:pt x="80010" y="2493719"/>
                  </a:lnTo>
                  <a:close/>
                  <a:moveTo>
                    <a:pt x="12700" y="12700"/>
                  </a:moveTo>
                  <a:lnTo>
                    <a:pt x="7383109" y="12700"/>
                  </a:lnTo>
                  <a:lnTo>
                    <a:pt x="7383109" y="2481019"/>
                  </a:lnTo>
                  <a:lnTo>
                    <a:pt x="12700" y="2481019"/>
                  </a:lnTo>
                  <a:lnTo>
                    <a:pt x="12700" y="12700"/>
                  </a:lnTo>
                  <a:close/>
                </a:path>
              </a:pathLst>
            </a:custGeom>
            <a:solidFill>
              <a:srgbClr val="FF3131"/>
            </a:solidFill>
          </p:spPr>
        </p:sp>
      </p:grpSp>
      <p:grpSp>
        <p:nvGrpSpPr>
          <p:cNvPr name="Group 13" id="13"/>
          <p:cNvGrpSpPr/>
          <p:nvPr/>
        </p:nvGrpSpPr>
        <p:grpSpPr>
          <a:xfrm rot="0">
            <a:off x="3985691" y="3766493"/>
            <a:ext cx="9727737" cy="3872624"/>
            <a:chOff x="0" y="0"/>
            <a:chExt cx="12970315" cy="5163499"/>
          </a:xfrm>
        </p:grpSpPr>
        <p:sp>
          <p:nvSpPr>
            <p:cNvPr name="Freeform 14" id="14"/>
            <p:cNvSpPr/>
            <p:nvPr/>
          </p:nvSpPr>
          <p:spPr>
            <a:xfrm flipH="false" flipV="false" rot="0">
              <a:off x="5438719" y="4021127"/>
              <a:ext cx="2092878" cy="335698"/>
            </a:xfrm>
            <a:custGeom>
              <a:avLst/>
              <a:gdLst/>
              <a:ahLst/>
              <a:cxnLst/>
              <a:rect r="r" b="b" t="t" l="l"/>
              <a:pathLst>
                <a:path h="335698" w="2092878">
                  <a:moveTo>
                    <a:pt x="0" y="0"/>
                  </a:moveTo>
                  <a:lnTo>
                    <a:pt x="2092878" y="0"/>
                  </a:lnTo>
                  <a:lnTo>
                    <a:pt x="2092878" y="335698"/>
                  </a:lnTo>
                  <a:lnTo>
                    <a:pt x="0" y="335698"/>
                  </a:lnTo>
                  <a:lnTo>
                    <a:pt x="0" y="0"/>
                  </a:lnTo>
                  <a:close/>
                </a:path>
              </a:pathLst>
            </a:custGeom>
            <a:blipFill>
              <a:blip r:embed="rId3">
                <a:extLst>
                  <a:ext uri="{96DAC541-7B7A-43D3-8B79-37D633B846F1}">
                    <asvg:svgBlip xmlns:asvg="http://schemas.microsoft.com/office/drawing/2016/SVG/main" r:embed="rId4"/>
                  </a:ext>
                </a:extLst>
              </a:blip>
              <a:stretch>
                <a:fillRect l="0" t="0" r="0" b="-624931"/>
              </a:stretch>
            </a:blipFill>
          </p:spPr>
        </p:sp>
        <p:sp>
          <p:nvSpPr>
            <p:cNvPr name="TextBox 15" id="15"/>
            <p:cNvSpPr txBox="true"/>
            <p:nvPr/>
          </p:nvSpPr>
          <p:spPr>
            <a:xfrm rot="0">
              <a:off x="0" y="-257175"/>
              <a:ext cx="12970315" cy="3880557"/>
            </a:xfrm>
            <a:prstGeom prst="rect">
              <a:avLst/>
            </a:prstGeom>
          </p:spPr>
          <p:txBody>
            <a:bodyPr anchor="t" rtlCol="false" tIns="0" lIns="0" bIns="0" rIns="0">
              <a:spAutoFit/>
            </a:bodyPr>
            <a:lstStyle/>
            <a:p>
              <a:pPr algn="ctr">
                <a:lnSpc>
                  <a:spcPts val="10703"/>
                </a:lnSpc>
              </a:pPr>
              <a:r>
                <a:rPr lang="en-US" sz="8919" spc="445">
                  <a:solidFill>
                    <a:srgbClr val="1E1513"/>
                  </a:solidFill>
                  <a:latin typeface="Agrandir Wide Bold"/>
                  <a:ea typeface="Agrandir Wide Bold"/>
                  <a:cs typeface="Agrandir Wide Bold"/>
                  <a:sym typeface="Agrandir Wide Bold"/>
                </a:rPr>
                <a:t>Image Attributes</a:t>
              </a:r>
            </a:p>
          </p:txBody>
        </p:sp>
        <p:sp>
          <p:nvSpPr>
            <p:cNvPr name="TextBox 16" id="16"/>
            <p:cNvSpPr txBox="true"/>
            <p:nvPr/>
          </p:nvSpPr>
          <p:spPr>
            <a:xfrm rot="0">
              <a:off x="0" y="4706945"/>
              <a:ext cx="12970315" cy="456554"/>
            </a:xfrm>
            <a:prstGeom prst="rect">
              <a:avLst/>
            </a:prstGeom>
          </p:spPr>
          <p:txBody>
            <a:bodyPr anchor="t" rtlCol="false" tIns="0" lIns="0" bIns="0" rIns="0">
              <a:spAutoFit/>
            </a:bodyPr>
            <a:lstStyle/>
            <a:p>
              <a:pPr algn="ctr" marL="0" indent="0" lvl="0">
                <a:lnSpc>
                  <a:spcPts val="2666"/>
                </a:lnSpc>
              </a:pPr>
              <a:r>
                <a:rPr lang="en-US" sz="2051">
                  <a:solidFill>
                    <a:srgbClr val="1E1513"/>
                  </a:solidFill>
                  <a:latin typeface="Telegraf"/>
                  <a:ea typeface="Telegraf"/>
                  <a:cs typeface="Telegraf"/>
                  <a:sym typeface="Telegraf"/>
                </a:rPr>
                <a:t>Ready to start?</a:t>
              </a:r>
            </a:p>
          </p:txBody>
        </p:sp>
      </p:grpSp>
    </p:spTree>
  </p:cSld>
  <p:clrMapOvr>
    <a:masterClrMapping/>
  </p:clrMapOvr>
  <p:transition spd="fast">
    <p:cover dir="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59961" y="4088025"/>
            <a:ext cx="6046286" cy="1027869"/>
            <a:chOff x="0" y="0"/>
            <a:chExt cx="1592438" cy="270714"/>
          </a:xfrm>
        </p:grpSpPr>
        <p:sp>
          <p:nvSpPr>
            <p:cNvPr name="Freeform 3" id="3"/>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4" id="4"/>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grpSp>
        <p:nvGrpSpPr>
          <p:cNvPr name="Group 5" id="5"/>
          <p:cNvGrpSpPr/>
          <p:nvPr/>
        </p:nvGrpSpPr>
        <p:grpSpPr>
          <a:xfrm rot="0">
            <a:off x="561220" y="6577633"/>
            <a:ext cx="6046286" cy="1027869"/>
            <a:chOff x="0" y="0"/>
            <a:chExt cx="1592438" cy="270714"/>
          </a:xfrm>
        </p:grpSpPr>
        <p:sp>
          <p:nvSpPr>
            <p:cNvPr name="Freeform 6" id="6"/>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7" id="7"/>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sp>
        <p:nvSpPr>
          <p:cNvPr name="Freeform 8" id="8"/>
          <p:cNvSpPr/>
          <p:nvPr/>
        </p:nvSpPr>
        <p:spPr>
          <a:xfrm flipH="false" flipV="false" rot="-7476132">
            <a:off x="16418584" y="-444460"/>
            <a:ext cx="2031829" cy="2031829"/>
          </a:xfrm>
          <a:custGeom>
            <a:avLst/>
            <a:gdLst/>
            <a:ahLst/>
            <a:cxnLst/>
            <a:rect r="r" b="b" t="t" l="l"/>
            <a:pathLst>
              <a:path h="2031829" w="2031829">
                <a:moveTo>
                  <a:pt x="0" y="0"/>
                </a:moveTo>
                <a:lnTo>
                  <a:pt x="2031828" y="0"/>
                </a:lnTo>
                <a:lnTo>
                  <a:pt x="2031828" y="2031829"/>
                </a:lnTo>
                <a:lnTo>
                  <a:pt x="0" y="2031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881773" y="9036674"/>
            <a:ext cx="1203113" cy="1203113"/>
          </a:xfrm>
          <a:custGeom>
            <a:avLst/>
            <a:gdLst/>
            <a:ahLst/>
            <a:cxnLst/>
            <a:rect r="r" b="b" t="t" l="l"/>
            <a:pathLst>
              <a:path h="1203113" w="1203113">
                <a:moveTo>
                  <a:pt x="0" y="0"/>
                </a:moveTo>
                <a:lnTo>
                  <a:pt x="1203114" y="0"/>
                </a:lnTo>
                <a:lnTo>
                  <a:pt x="1203114" y="1203114"/>
                </a:lnTo>
                <a:lnTo>
                  <a:pt x="0" y="1203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7476132">
            <a:off x="17105601" y="-461941"/>
            <a:ext cx="1942407" cy="1942407"/>
          </a:xfrm>
          <a:custGeom>
            <a:avLst/>
            <a:gdLst/>
            <a:ahLst/>
            <a:cxnLst/>
            <a:rect r="r" b="b" t="t" l="l"/>
            <a:pathLst>
              <a:path h="1942407" w="1942407">
                <a:moveTo>
                  <a:pt x="0" y="0"/>
                </a:moveTo>
                <a:lnTo>
                  <a:pt x="1942407" y="0"/>
                </a:lnTo>
                <a:lnTo>
                  <a:pt x="1942407" y="1942407"/>
                </a:lnTo>
                <a:lnTo>
                  <a:pt x="0" y="1942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7084887" y="9036674"/>
            <a:ext cx="1203113" cy="1203113"/>
          </a:xfrm>
          <a:custGeom>
            <a:avLst/>
            <a:gdLst/>
            <a:ahLst/>
            <a:cxnLst/>
            <a:rect r="r" b="b" t="t" l="l"/>
            <a:pathLst>
              <a:path h="1203113" w="1203113">
                <a:moveTo>
                  <a:pt x="0" y="0"/>
                </a:moveTo>
                <a:lnTo>
                  <a:pt x="1203113" y="0"/>
                </a:lnTo>
                <a:lnTo>
                  <a:pt x="1203113" y="1203114"/>
                </a:lnTo>
                <a:lnTo>
                  <a:pt x="0" y="1203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true" rot="3323867">
            <a:off x="17433309" y="-506743"/>
            <a:ext cx="1713237" cy="1713237"/>
          </a:xfrm>
          <a:custGeom>
            <a:avLst/>
            <a:gdLst/>
            <a:ahLst/>
            <a:cxnLst/>
            <a:rect r="r" b="b" t="t" l="l"/>
            <a:pathLst>
              <a:path h="1713237" w="1713237">
                <a:moveTo>
                  <a:pt x="1713237" y="1713237"/>
                </a:moveTo>
                <a:lnTo>
                  <a:pt x="0" y="1713237"/>
                </a:lnTo>
                <a:lnTo>
                  <a:pt x="0" y="0"/>
                </a:lnTo>
                <a:lnTo>
                  <a:pt x="1713237" y="0"/>
                </a:lnTo>
                <a:lnTo>
                  <a:pt x="1713237" y="1713237"/>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217650" y="1326607"/>
            <a:ext cx="6046286" cy="1027869"/>
            <a:chOff x="0" y="0"/>
            <a:chExt cx="1592438" cy="270714"/>
          </a:xfrm>
        </p:grpSpPr>
        <p:sp>
          <p:nvSpPr>
            <p:cNvPr name="Freeform 14" id="14"/>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15" id="15"/>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sp>
        <p:nvSpPr>
          <p:cNvPr name="TextBox 16" id="16"/>
          <p:cNvSpPr txBox="true"/>
          <p:nvPr/>
        </p:nvSpPr>
        <p:spPr>
          <a:xfrm rot="0">
            <a:off x="620943" y="1527803"/>
            <a:ext cx="4250542" cy="615950"/>
          </a:xfrm>
          <a:prstGeom prst="rect">
            <a:avLst/>
          </a:prstGeom>
        </p:spPr>
        <p:txBody>
          <a:bodyPr anchor="t" rtlCol="false" tIns="0" lIns="0" bIns="0" rIns="0">
            <a:spAutoFit/>
          </a:bodyPr>
          <a:lstStyle/>
          <a:p>
            <a:pPr algn="l">
              <a:lnSpc>
                <a:spcPts val="4000"/>
              </a:lnSpc>
            </a:pPr>
            <a:r>
              <a:rPr lang="en-US" sz="4000">
                <a:solidFill>
                  <a:srgbClr val="FFFFFF"/>
                </a:solidFill>
                <a:latin typeface="Kollektif Bold"/>
                <a:ea typeface="Kollektif Bold"/>
                <a:cs typeface="Kollektif Bold"/>
                <a:sym typeface="Kollektif Bold"/>
              </a:rPr>
              <a:t>INTENSITY</a:t>
            </a:r>
          </a:p>
        </p:txBody>
      </p:sp>
      <p:sp>
        <p:nvSpPr>
          <p:cNvPr name="TextBox 17" id="17"/>
          <p:cNvSpPr txBox="true"/>
          <p:nvPr/>
        </p:nvSpPr>
        <p:spPr>
          <a:xfrm rot="0">
            <a:off x="12275044" y="4317797"/>
            <a:ext cx="5702716" cy="615950"/>
          </a:xfrm>
          <a:prstGeom prst="rect">
            <a:avLst/>
          </a:prstGeom>
        </p:spPr>
        <p:txBody>
          <a:bodyPr anchor="t" rtlCol="false" tIns="0" lIns="0" bIns="0" rIns="0">
            <a:spAutoFit/>
          </a:bodyPr>
          <a:lstStyle/>
          <a:p>
            <a:pPr algn="l">
              <a:lnSpc>
                <a:spcPts val="4000"/>
              </a:lnSpc>
            </a:pPr>
            <a:r>
              <a:rPr lang="en-US" sz="4000">
                <a:solidFill>
                  <a:srgbClr val="FFFFFF"/>
                </a:solidFill>
                <a:latin typeface="Kollektif Bold"/>
                <a:ea typeface="Kollektif Bold"/>
                <a:cs typeface="Kollektif Bold"/>
                <a:sym typeface="Kollektif Bold"/>
              </a:rPr>
              <a:t>BRIGHTNESS </a:t>
            </a:r>
          </a:p>
        </p:txBody>
      </p:sp>
      <p:sp>
        <p:nvSpPr>
          <p:cNvPr name="TextBox 18" id="18"/>
          <p:cNvSpPr txBox="true"/>
          <p:nvPr/>
        </p:nvSpPr>
        <p:spPr>
          <a:xfrm rot="0">
            <a:off x="964514" y="6784583"/>
            <a:ext cx="5702716" cy="615950"/>
          </a:xfrm>
          <a:prstGeom prst="rect">
            <a:avLst/>
          </a:prstGeom>
        </p:spPr>
        <p:txBody>
          <a:bodyPr anchor="t" rtlCol="false" tIns="0" lIns="0" bIns="0" rIns="0">
            <a:spAutoFit/>
          </a:bodyPr>
          <a:lstStyle/>
          <a:p>
            <a:pPr algn="l">
              <a:lnSpc>
                <a:spcPts val="4000"/>
              </a:lnSpc>
            </a:pPr>
            <a:r>
              <a:rPr lang="en-US" sz="4000">
                <a:solidFill>
                  <a:srgbClr val="FFFFFF"/>
                </a:solidFill>
                <a:latin typeface="Kollektif Bold"/>
                <a:ea typeface="Kollektif Bold"/>
                <a:cs typeface="Kollektif Bold"/>
                <a:sym typeface="Kollektif Bold"/>
              </a:rPr>
              <a:t>CONTRAST</a:t>
            </a:r>
          </a:p>
        </p:txBody>
      </p:sp>
      <p:sp>
        <p:nvSpPr>
          <p:cNvPr name="Freeform 19" id="19"/>
          <p:cNvSpPr/>
          <p:nvPr/>
        </p:nvSpPr>
        <p:spPr>
          <a:xfrm flipH="false" flipV="false" rot="5400000">
            <a:off x="0" y="8229600"/>
            <a:ext cx="2239334" cy="2239334"/>
          </a:xfrm>
          <a:custGeom>
            <a:avLst/>
            <a:gdLst/>
            <a:ahLst/>
            <a:cxnLst/>
            <a:rect r="r" b="b" t="t" l="l"/>
            <a:pathLst>
              <a:path h="2239334" w="2239334">
                <a:moveTo>
                  <a:pt x="0" y="0"/>
                </a:moveTo>
                <a:lnTo>
                  <a:pt x="2239334" y="0"/>
                </a:lnTo>
                <a:lnTo>
                  <a:pt x="2239334" y="2239334"/>
                </a:lnTo>
                <a:lnTo>
                  <a:pt x="0" y="22393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5400000">
            <a:off x="-175886" y="8964728"/>
            <a:ext cx="1883642" cy="1883642"/>
          </a:xfrm>
          <a:custGeom>
            <a:avLst/>
            <a:gdLst/>
            <a:ahLst/>
            <a:cxnLst/>
            <a:rect r="r" b="b" t="t" l="l"/>
            <a:pathLst>
              <a:path h="1883642" w="1883642">
                <a:moveTo>
                  <a:pt x="0" y="0"/>
                </a:moveTo>
                <a:lnTo>
                  <a:pt x="1883642" y="0"/>
                </a:lnTo>
                <a:lnTo>
                  <a:pt x="1883642" y="1883642"/>
                </a:lnTo>
                <a:lnTo>
                  <a:pt x="0" y="1883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true" flipV="true" rot="-5400000">
            <a:off x="-175886" y="9638231"/>
            <a:ext cx="1661405" cy="1661405"/>
          </a:xfrm>
          <a:custGeom>
            <a:avLst/>
            <a:gdLst/>
            <a:ahLst/>
            <a:cxnLst/>
            <a:rect r="r" b="b" t="t" l="l"/>
            <a:pathLst>
              <a:path h="1661405" w="1661405">
                <a:moveTo>
                  <a:pt x="1661406" y="1661405"/>
                </a:moveTo>
                <a:lnTo>
                  <a:pt x="0" y="1661405"/>
                </a:lnTo>
                <a:lnTo>
                  <a:pt x="0" y="0"/>
                </a:lnTo>
                <a:lnTo>
                  <a:pt x="1661406" y="0"/>
                </a:lnTo>
                <a:lnTo>
                  <a:pt x="1661406" y="166140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6628993" y="1248403"/>
            <a:ext cx="10461934" cy="1371600"/>
          </a:xfrm>
          <a:prstGeom prst="rect">
            <a:avLst/>
          </a:prstGeom>
        </p:spPr>
        <p:txBody>
          <a:bodyPr anchor="t" rtlCol="false" tIns="0" lIns="0" bIns="0" rIns="0">
            <a:spAutoFit/>
          </a:bodyPr>
          <a:lstStyle/>
          <a:p>
            <a:pPr algn="l">
              <a:lnSpc>
                <a:spcPts val="3647"/>
              </a:lnSpc>
            </a:pPr>
            <a:r>
              <a:rPr lang="en-US" sz="3039">
                <a:solidFill>
                  <a:srgbClr val="545454"/>
                </a:solidFill>
                <a:latin typeface="DM Sans"/>
                <a:ea typeface="DM Sans"/>
                <a:cs typeface="DM Sans"/>
                <a:sym typeface="DM Sans"/>
              </a:rPr>
              <a:t>Intensity refers to the amount of light or brightness in an image. Higher intensity values represent brighter areas, while lower intensity values represent darker areas.</a:t>
            </a:r>
          </a:p>
        </p:txBody>
      </p:sp>
      <p:sp>
        <p:nvSpPr>
          <p:cNvPr name="TextBox 23" id="23"/>
          <p:cNvSpPr txBox="true"/>
          <p:nvPr/>
        </p:nvSpPr>
        <p:spPr>
          <a:xfrm rot="0">
            <a:off x="561220" y="3487535"/>
            <a:ext cx="10461934" cy="2286000"/>
          </a:xfrm>
          <a:prstGeom prst="rect">
            <a:avLst/>
          </a:prstGeom>
        </p:spPr>
        <p:txBody>
          <a:bodyPr anchor="t" rtlCol="false" tIns="0" lIns="0" bIns="0" rIns="0">
            <a:spAutoFit/>
          </a:bodyPr>
          <a:lstStyle/>
          <a:p>
            <a:pPr algn="l">
              <a:lnSpc>
                <a:spcPts val="3647"/>
              </a:lnSpc>
            </a:pPr>
            <a:r>
              <a:rPr lang="en-US" sz="3039">
                <a:solidFill>
                  <a:srgbClr val="545454"/>
                </a:solidFill>
                <a:latin typeface="DM Sans"/>
                <a:ea typeface="DM Sans"/>
                <a:cs typeface="DM Sans"/>
                <a:sym typeface="DM Sans"/>
              </a:rPr>
              <a:t>Brightness is a subjective perception of how light or dark an image appears. It can be adjusted to control the overall luminance of an image. Increasing brightness makes the image appear lighter, while decreasing it makes the image appear darker.</a:t>
            </a:r>
          </a:p>
        </p:txBody>
      </p:sp>
      <p:sp>
        <p:nvSpPr>
          <p:cNvPr name="TextBox 24" id="24"/>
          <p:cNvSpPr txBox="true"/>
          <p:nvPr/>
        </p:nvSpPr>
        <p:spPr>
          <a:xfrm rot="0">
            <a:off x="6991614" y="6493340"/>
            <a:ext cx="10461934" cy="2743200"/>
          </a:xfrm>
          <a:prstGeom prst="rect">
            <a:avLst/>
          </a:prstGeom>
        </p:spPr>
        <p:txBody>
          <a:bodyPr anchor="t" rtlCol="false" tIns="0" lIns="0" bIns="0" rIns="0">
            <a:spAutoFit/>
          </a:bodyPr>
          <a:lstStyle/>
          <a:p>
            <a:pPr algn="l">
              <a:lnSpc>
                <a:spcPts val="3647"/>
              </a:lnSpc>
            </a:pPr>
            <a:r>
              <a:rPr lang="en-US" sz="3039">
                <a:solidFill>
                  <a:srgbClr val="545454"/>
                </a:solidFill>
                <a:latin typeface="DM Sans"/>
                <a:ea typeface="DM Sans"/>
                <a:cs typeface="DM Sans"/>
                <a:sym typeface="DM Sans"/>
              </a:rPr>
              <a:t>Contrast measures the difference in brightness between different parts of an image. High contrast images have a wide range of brightness values, with distinct differences between light and dark areas. Low contrast images have a more narrow range of brightness values, resulting in a flatter appearance.</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06256" y="4522999"/>
            <a:ext cx="6046286" cy="1027869"/>
            <a:chOff x="0" y="0"/>
            <a:chExt cx="1592438" cy="270714"/>
          </a:xfrm>
        </p:grpSpPr>
        <p:sp>
          <p:nvSpPr>
            <p:cNvPr name="Freeform 3" id="3"/>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4" id="4"/>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sp>
        <p:nvSpPr>
          <p:cNvPr name="Freeform 5" id="5"/>
          <p:cNvSpPr/>
          <p:nvPr/>
        </p:nvSpPr>
        <p:spPr>
          <a:xfrm flipH="false" flipV="false" rot="-7476132">
            <a:off x="16418584" y="-444460"/>
            <a:ext cx="2031829" cy="2031829"/>
          </a:xfrm>
          <a:custGeom>
            <a:avLst/>
            <a:gdLst/>
            <a:ahLst/>
            <a:cxnLst/>
            <a:rect r="r" b="b" t="t" l="l"/>
            <a:pathLst>
              <a:path h="2031829" w="2031829">
                <a:moveTo>
                  <a:pt x="0" y="0"/>
                </a:moveTo>
                <a:lnTo>
                  <a:pt x="2031828" y="0"/>
                </a:lnTo>
                <a:lnTo>
                  <a:pt x="2031828" y="2031829"/>
                </a:lnTo>
                <a:lnTo>
                  <a:pt x="0" y="2031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81773" y="9036674"/>
            <a:ext cx="1203113" cy="1203113"/>
          </a:xfrm>
          <a:custGeom>
            <a:avLst/>
            <a:gdLst/>
            <a:ahLst/>
            <a:cxnLst/>
            <a:rect r="r" b="b" t="t" l="l"/>
            <a:pathLst>
              <a:path h="1203113" w="1203113">
                <a:moveTo>
                  <a:pt x="0" y="0"/>
                </a:moveTo>
                <a:lnTo>
                  <a:pt x="1203114" y="0"/>
                </a:lnTo>
                <a:lnTo>
                  <a:pt x="1203114" y="1203114"/>
                </a:lnTo>
                <a:lnTo>
                  <a:pt x="0" y="1203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476132">
            <a:off x="17105601" y="-461941"/>
            <a:ext cx="1942407" cy="1942407"/>
          </a:xfrm>
          <a:custGeom>
            <a:avLst/>
            <a:gdLst/>
            <a:ahLst/>
            <a:cxnLst/>
            <a:rect r="r" b="b" t="t" l="l"/>
            <a:pathLst>
              <a:path h="1942407" w="1942407">
                <a:moveTo>
                  <a:pt x="0" y="0"/>
                </a:moveTo>
                <a:lnTo>
                  <a:pt x="1942407" y="0"/>
                </a:lnTo>
                <a:lnTo>
                  <a:pt x="1942407" y="1942407"/>
                </a:lnTo>
                <a:lnTo>
                  <a:pt x="0" y="1942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7084887" y="9036674"/>
            <a:ext cx="1203113" cy="1203113"/>
          </a:xfrm>
          <a:custGeom>
            <a:avLst/>
            <a:gdLst/>
            <a:ahLst/>
            <a:cxnLst/>
            <a:rect r="r" b="b" t="t" l="l"/>
            <a:pathLst>
              <a:path h="1203113" w="1203113">
                <a:moveTo>
                  <a:pt x="0" y="0"/>
                </a:moveTo>
                <a:lnTo>
                  <a:pt x="1203113" y="0"/>
                </a:lnTo>
                <a:lnTo>
                  <a:pt x="1203113" y="1203114"/>
                </a:lnTo>
                <a:lnTo>
                  <a:pt x="0" y="1203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true" rot="3323867">
            <a:off x="17433309" y="-506743"/>
            <a:ext cx="1713237" cy="1713237"/>
          </a:xfrm>
          <a:custGeom>
            <a:avLst/>
            <a:gdLst/>
            <a:ahLst/>
            <a:cxnLst/>
            <a:rect r="r" b="b" t="t" l="l"/>
            <a:pathLst>
              <a:path h="1713237" w="1713237">
                <a:moveTo>
                  <a:pt x="1713237" y="1713237"/>
                </a:moveTo>
                <a:lnTo>
                  <a:pt x="0" y="1713237"/>
                </a:lnTo>
                <a:lnTo>
                  <a:pt x="0" y="0"/>
                </a:lnTo>
                <a:lnTo>
                  <a:pt x="1713237" y="0"/>
                </a:lnTo>
                <a:lnTo>
                  <a:pt x="1713237" y="1713237"/>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2321339" y="4752771"/>
            <a:ext cx="5702716" cy="615950"/>
          </a:xfrm>
          <a:prstGeom prst="rect">
            <a:avLst/>
          </a:prstGeom>
        </p:spPr>
        <p:txBody>
          <a:bodyPr anchor="t" rtlCol="false" tIns="0" lIns="0" bIns="0" rIns="0">
            <a:spAutoFit/>
          </a:bodyPr>
          <a:lstStyle/>
          <a:p>
            <a:pPr algn="l">
              <a:lnSpc>
                <a:spcPts val="4000"/>
              </a:lnSpc>
            </a:pPr>
            <a:r>
              <a:rPr lang="en-US" sz="4000">
                <a:solidFill>
                  <a:srgbClr val="FFFFFF"/>
                </a:solidFill>
                <a:latin typeface="Kollektif Bold"/>
                <a:ea typeface="Kollektif Bold"/>
                <a:cs typeface="Kollektif Bold"/>
                <a:sym typeface="Kollektif Bold"/>
              </a:rPr>
              <a:t>SATURATION</a:t>
            </a:r>
          </a:p>
        </p:txBody>
      </p:sp>
      <p:sp>
        <p:nvSpPr>
          <p:cNvPr name="Freeform 11" id="11"/>
          <p:cNvSpPr/>
          <p:nvPr/>
        </p:nvSpPr>
        <p:spPr>
          <a:xfrm flipH="false" flipV="false" rot="5400000">
            <a:off x="0" y="8229600"/>
            <a:ext cx="2013879" cy="2013879"/>
          </a:xfrm>
          <a:custGeom>
            <a:avLst/>
            <a:gdLst/>
            <a:ahLst/>
            <a:cxnLst/>
            <a:rect r="r" b="b" t="t" l="l"/>
            <a:pathLst>
              <a:path h="2013879" w="2013879">
                <a:moveTo>
                  <a:pt x="0" y="0"/>
                </a:moveTo>
                <a:lnTo>
                  <a:pt x="2013879" y="0"/>
                </a:lnTo>
                <a:lnTo>
                  <a:pt x="2013879" y="2013879"/>
                </a:lnTo>
                <a:lnTo>
                  <a:pt x="0" y="2013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75886" y="8964728"/>
            <a:ext cx="1883642" cy="1883642"/>
          </a:xfrm>
          <a:custGeom>
            <a:avLst/>
            <a:gdLst/>
            <a:ahLst/>
            <a:cxnLst/>
            <a:rect r="r" b="b" t="t" l="l"/>
            <a:pathLst>
              <a:path h="1883642" w="1883642">
                <a:moveTo>
                  <a:pt x="0" y="0"/>
                </a:moveTo>
                <a:lnTo>
                  <a:pt x="1883642" y="0"/>
                </a:lnTo>
                <a:lnTo>
                  <a:pt x="1883642" y="1883642"/>
                </a:lnTo>
                <a:lnTo>
                  <a:pt x="0" y="1883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true" rot="-5400000">
            <a:off x="-175886" y="9638231"/>
            <a:ext cx="1661405" cy="1661405"/>
          </a:xfrm>
          <a:custGeom>
            <a:avLst/>
            <a:gdLst/>
            <a:ahLst/>
            <a:cxnLst/>
            <a:rect r="r" b="b" t="t" l="l"/>
            <a:pathLst>
              <a:path h="1661405" w="1661405">
                <a:moveTo>
                  <a:pt x="1661406" y="1661405"/>
                </a:moveTo>
                <a:lnTo>
                  <a:pt x="0" y="1661405"/>
                </a:lnTo>
                <a:lnTo>
                  <a:pt x="0" y="0"/>
                </a:lnTo>
                <a:lnTo>
                  <a:pt x="1661406" y="0"/>
                </a:lnTo>
                <a:lnTo>
                  <a:pt x="1661406" y="166140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7330928" y="1585052"/>
            <a:ext cx="10461934" cy="2286000"/>
          </a:xfrm>
          <a:prstGeom prst="rect">
            <a:avLst/>
          </a:prstGeom>
        </p:spPr>
        <p:txBody>
          <a:bodyPr anchor="t" rtlCol="false" tIns="0" lIns="0" bIns="0" rIns="0">
            <a:spAutoFit/>
          </a:bodyPr>
          <a:lstStyle/>
          <a:p>
            <a:pPr algn="l">
              <a:lnSpc>
                <a:spcPts val="3647"/>
              </a:lnSpc>
            </a:pPr>
            <a:r>
              <a:rPr lang="en-US" sz="3039">
                <a:solidFill>
                  <a:srgbClr val="545454"/>
                </a:solidFill>
                <a:latin typeface="DM Sans"/>
                <a:ea typeface="DM Sans"/>
                <a:cs typeface="DM Sans"/>
                <a:sym typeface="DM Sans"/>
              </a:rPr>
              <a:t>Hue refers to the dominant color in an image. It's often represented as a position on a color wheel, where each hue corresponds to a specific angle around the wheel. For example, red might be at 0 degrees, green at 120 degrees, and blue at 240 degrees.</a:t>
            </a:r>
          </a:p>
        </p:txBody>
      </p:sp>
      <p:sp>
        <p:nvSpPr>
          <p:cNvPr name="TextBox 15" id="15"/>
          <p:cNvSpPr txBox="true"/>
          <p:nvPr/>
        </p:nvSpPr>
        <p:spPr>
          <a:xfrm rot="0">
            <a:off x="263945" y="4370502"/>
            <a:ext cx="10461934" cy="1828800"/>
          </a:xfrm>
          <a:prstGeom prst="rect">
            <a:avLst/>
          </a:prstGeom>
        </p:spPr>
        <p:txBody>
          <a:bodyPr anchor="t" rtlCol="false" tIns="0" lIns="0" bIns="0" rIns="0">
            <a:spAutoFit/>
          </a:bodyPr>
          <a:lstStyle/>
          <a:p>
            <a:pPr algn="l">
              <a:lnSpc>
                <a:spcPts val="3647"/>
              </a:lnSpc>
            </a:pPr>
            <a:r>
              <a:rPr lang="en-US" sz="3039">
                <a:solidFill>
                  <a:srgbClr val="545454"/>
                </a:solidFill>
                <a:latin typeface="DM Sans"/>
                <a:ea typeface="DM Sans"/>
                <a:cs typeface="DM Sans"/>
                <a:sym typeface="DM Sans"/>
              </a:rPr>
              <a:t>Saturation, also known as chroma or colorfulness, refers to the intensity or purity of a color. A highly saturated color appears vivid and intense, while a desaturated color appears more muted or grayish.</a:t>
            </a:r>
          </a:p>
        </p:txBody>
      </p:sp>
      <p:grpSp>
        <p:nvGrpSpPr>
          <p:cNvPr name="Group 16" id="16"/>
          <p:cNvGrpSpPr/>
          <p:nvPr/>
        </p:nvGrpSpPr>
        <p:grpSpPr>
          <a:xfrm rot="0">
            <a:off x="495137" y="1312335"/>
            <a:ext cx="6046286" cy="1027869"/>
            <a:chOff x="0" y="0"/>
            <a:chExt cx="1592438" cy="270714"/>
          </a:xfrm>
        </p:grpSpPr>
        <p:sp>
          <p:nvSpPr>
            <p:cNvPr name="Freeform 17" id="17"/>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18" id="18"/>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sp>
        <p:nvSpPr>
          <p:cNvPr name="TextBox 19" id="19"/>
          <p:cNvSpPr txBox="true"/>
          <p:nvPr/>
        </p:nvSpPr>
        <p:spPr>
          <a:xfrm rot="0">
            <a:off x="933729" y="1547459"/>
            <a:ext cx="5702716" cy="615950"/>
          </a:xfrm>
          <a:prstGeom prst="rect">
            <a:avLst/>
          </a:prstGeom>
        </p:spPr>
        <p:txBody>
          <a:bodyPr anchor="t" rtlCol="false" tIns="0" lIns="0" bIns="0" rIns="0">
            <a:spAutoFit/>
          </a:bodyPr>
          <a:lstStyle/>
          <a:p>
            <a:pPr algn="l">
              <a:lnSpc>
                <a:spcPts val="4000"/>
              </a:lnSpc>
            </a:pPr>
            <a:r>
              <a:rPr lang="en-US" sz="4000">
                <a:solidFill>
                  <a:srgbClr val="FFFFFF"/>
                </a:solidFill>
                <a:latin typeface="Kollektif Bold"/>
                <a:ea typeface="Kollektif Bold"/>
                <a:cs typeface="Kollektif Bold"/>
                <a:sym typeface="Kollektif Bold"/>
              </a:rPr>
              <a:t>HUE</a:t>
            </a:r>
          </a:p>
        </p:txBody>
      </p:sp>
      <p:grpSp>
        <p:nvGrpSpPr>
          <p:cNvPr name="Group 20" id="20"/>
          <p:cNvGrpSpPr/>
          <p:nvPr/>
        </p:nvGrpSpPr>
        <p:grpSpPr>
          <a:xfrm rot="0">
            <a:off x="263945" y="6477958"/>
            <a:ext cx="6046286" cy="1027869"/>
            <a:chOff x="0" y="0"/>
            <a:chExt cx="1592438" cy="270714"/>
          </a:xfrm>
        </p:grpSpPr>
        <p:sp>
          <p:nvSpPr>
            <p:cNvPr name="Freeform 21" id="21"/>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22" id="22"/>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sp>
        <p:nvSpPr>
          <p:cNvPr name="TextBox 23" id="23"/>
          <p:cNvSpPr txBox="true"/>
          <p:nvPr/>
        </p:nvSpPr>
        <p:spPr>
          <a:xfrm rot="0">
            <a:off x="765935" y="6679154"/>
            <a:ext cx="5702716" cy="615950"/>
          </a:xfrm>
          <a:prstGeom prst="rect">
            <a:avLst/>
          </a:prstGeom>
        </p:spPr>
        <p:txBody>
          <a:bodyPr anchor="t" rtlCol="false" tIns="0" lIns="0" bIns="0" rIns="0">
            <a:spAutoFit/>
          </a:bodyPr>
          <a:lstStyle/>
          <a:p>
            <a:pPr algn="l">
              <a:lnSpc>
                <a:spcPts val="4000"/>
              </a:lnSpc>
            </a:pPr>
            <a:r>
              <a:rPr lang="en-US" sz="4000">
                <a:solidFill>
                  <a:srgbClr val="FFFFFF"/>
                </a:solidFill>
                <a:latin typeface="Kollektif Bold"/>
                <a:ea typeface="Kollektif Bold"/>
                <a:cs typeface="Kollektif Bold"/>
                <a:sym typeface="Kollektif Bold"/>
              </a:rPr>
              <a:t>APERTURE</a:t>
            </a:r>
          </a:p>
        </p:txBody>
      </p:sp>
      <p:sp>
        <p:nvSpPr>
          <p:cNvPr name="TextBox 24" id="24"/>
          <p:cNvSpPr txBox="true"/>
          <p:nvPr/>
        </p:nvSpPr>
        <p:spPr>
          <a:xfrm rot="0">
            <a:off x="6636445" y="6057900"/>
            <a:ext cx="10461934" cy="3200400"/>
          </a:xfrm>
          <a:prstGeom prst="rect">
            <a:avLst/>
          </a:prstGeom>
        </p:spPr>
        <p:txBody>
          <a:bodyPr anchor="t" rtlCol="false" tIns="0" lIns="0" bIns="0" rIns="0">
            <a:spAutoFit/>
          </a:bodyPr>
          <a:lstStyle/>
          <a:p>
            <a:pPr algn="l">
              <a:lnSpc>
                <a:spcPts val="3647"/>
              </a:lnSpc>
            </a:pPr>
          </a:p>
          <a:p>
            <a:pPr algn="l">
              <a:lnSpc>
                <a:spcPts val="3647"/>
              </a:lnSpc>
            </a:pPr>
            <a:r>
              <a:rPr lang="en-US" sz="3039">
                <a:solidFill>
                  <a:srgbClr val="545454"/>
                </a:solidFill>
                <a:latin typeface="DM Sans"/>
                <a:ea typeface="DM Sans"/>
                <a:cs typeface="DM Sans"/>
                <a:sym typeface="DM Sans"/>
              </a:rPr>
              <a:t>Aperture is like the eye of a camera. It's the hole in the lens that lets light in. Just like your eyes adjust in bright or dark places, the aperture can open wide or close down to control how much light gets into the camera. This affects how bright or dim your photo looks, and also how much of it is sharp or blurry.</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17347" y="7876393"/>
            <a:ext cx="3770653" cy="4114800"/>
          </a:xfrm>
          <a:custGeom>
            <a:avLst/>
            <a:gdLst/>
            <a:ahLst/>
            <a:cxnLst/>
            <a:rect r="r" b="b" t="t" l="l"/>
            <a:pathLst>
              <a:path h="4114800" w="3770653">
                <a:moveTo>
                  <a:pt x="0" y="0"/>
                </a:moveTo>
                <a:lnTo>
                  <a:pt x="3770653" y="0"/>
                </a:lnTo>
                <a:lnTo>
                  <a:pt x="37706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7810" y="3037098"/>
            <a:ext cx="7753271" cy="4573693"/>
          </a:xfrm>
          <a:prstGeom prst="rect">
            <a:avLst/>
          </a:prstGeom>
        </p:spPr>
        <p:txBody>
          <a:bodyPr anchor="t" rtlCol="false" tIns="0" lIns="0" bIns="0" rIns="0">
            <a:spAutoFit/>
          </a:bodyPr>
          <a:lstStyle/>
          <a:p>
            <a:pPr algn="just">
              <a:lnSpc>
                <a:spcPts val="5116"/>
              </a:lnSpc>
            </a:pPr>
            <a:r>
              <a:rPr lang="en-US" sz="4093" spc="233">
                <a:solidFill>
                  <a:srgbClr val="22423D"/>
                </a:solidFill>
                <a:latin typeface="DM Sans"/>
                <a:ea typeface="DM Sans"/>
                <a:cs typeface="DM Sans"/>
                <a:sym typeface="DM Sans"/>
              </a:rPr>
              <a:t>Image compression is a method used to reduce the size of digital images while maintaining an acceptable level of quality for storage or transmission purposes.</a:t>
            </a:r>
          </a:p>
          <a:p>
            <a:pPr algn="just">
              <a:lnSpc>
                <a:spcPts val="5730"/>
              </a:lnSpc>
            </a:pPr>
            <a:r>
              <a:rPr lang="en-US" sz="4093" spc="233">
                <a:solidFill>
                  <a:srgbClr val="22423D"/>
                </a:solidFill>
                <a:latin typeface="DM Sans"/>
                <a:ea typeface="DM Sans"/>
                <a:cs typeface="DM Sans"/>
                <a:sym typeface="DM Sans"/>
              </a:rPr>
              <a:t>                     </a:t>
            </a:r>
          </a:p>
        </p:txBody>
      </p:sp>
      <p:sp>
        <p:nvSpPr>
          <p:cNvPr name="TextBox 4" id="4"/>
          <p:cNvSpPr txBox="true"/>
          <p:nvPr/>
        </p:nvSpPr>
        <p:spPr>
          <a:xfrm rot="0">
            <a:off x="517810" y="426038"/>
            <a:ext cx="11545604" cy="2168513"/>
          </a:xfrm>
          <a:prstGeom prst="rect">
            <a:avLst/>
          </a:prstGeom>
        </p:spPr>
        <p:txBody>
          <a:bodyPr anchor="t" rtlCol="false" tIns="0" lIns="0" bIns="0" rIns="0">
            <a:spAutoFit/>
          </a:bodyPr>
          <a:lstStyle/>
          <a:p>
            <a:pPr algn="l">
              <a:lnSpc>
                <a:spcPts val="8703"/>
              </a:lnSpc>
            </a:pPr>
            <a:r>
              <a:rPr lang="en-US" sz="6217">
                <a:solidFill>
                  <a:srgbClr val="1E1513"/>
                </a:solidFill>
                <a:latin typeface="Neue Machina Ultra-Bold"/>
                <a:ea typeface="Neue Machina Ultra-Bold"/>
                <a:cs typeface="Neue Machina Ultra-Bold"/>
                <a:sym typeface="Neue Machina Ultra-Bold"/>
              </a:rPr>
              <a:t>INTRODUCTION TO IMAGE COMPRESSION</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DAF_Nz5EtdM</dc:identifier>
  <dcterms:modified xsi:type="dcterms:W3CDTF">2011-08-01T06:04:30Z</dcterms:modified>
  <cp:revision>1</cp:revision>
  <dc:title>Engineering Project</dc:title>
</cp:coreProperties>
</file>